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y="5143500" cx="9144000"/>
  <p:notesSz cx="6858000" cy="9144000"/>
  <p:embeddedFontLst>
    <p:embeddedFont>
      <p:font typeface="Economica"/>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Economica-regular.fntdata"/><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Economica-italic.fntdata"/><Relationship Id="rId14" Type="http://schemas.openxmlformats.org/officeDocument/2006/relationships/slide" Target="slides/slide9.xml"/><Relationship Id="rId36" Type="http://schemas.openxmlformats.org/officeDocument/2006/relationships/font" Target="fonts/Economica-bold.fntdata"/><Relationship Id="rId17" Type="http://schemas.openxmlformats.org/officeDocument/2006/relationships/slide" Target="slides/slide12.xml"/><Relationship Id="rId16" Type="http://schemas.openxmlformats.org/officeDocument/2006/relationships/slide" Target="slides/slide11.xml"/><Relationship Id="rId38" Type="http://schemas.openxmlformats.org/officeDocument/2006/relationships/font" Target="fonts/Economica-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 name="Shape 51"/>
        <p:cNvGrpSpPr/>
        <p:nvPr/>
      </p:nvGrpSpPr>
      <p:grpSpPr>
        <a:xfrm>
          <a:off x="0" y="0"/>
          <a:ext cx="0" cy="0"/>
          <a:chOff x="0" y="0"/>
          <a:chExt cx="0" cy="0"/>
        </a:xfrm>
      </p:grpSpPr>
      <p:sp>
        <p:nvSpPr>
          <p:cNvPr id="52" name="Google Shape;52;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3" name="Google Shape;5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f1bd8f321a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f1bd8f321a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149a57a433c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149a57a433c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149a57a433c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149a57a433c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149a57a433c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149a57a433c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14ffbb15a47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14ffbb15a47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149a57a433c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149a57a433c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14ffbb15a47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14ffbb15a47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149a57a433c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149a57a433c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14ffbb15a47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14ffbb15a47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1501e1dcbfd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1501e1dcbfd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965b819926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965b819926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1501e1dcbfd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1501e1dcbfd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149a57a433c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149a57a433c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1501e1dcbfd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1501e1dcbfd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1501e1dcbfd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1501e1dcbfd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149a57a433c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149a57a433c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965b819926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965b819926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9667241cbc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9667241cbc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a729f12a1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a729f12a1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965b819926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965b819926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99f992296d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99f992296d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f1bd8f321a_0_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f1bd8f321a_0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b59ac51f2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b59ac51f2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9667241cbc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9667241cbc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f1bd8f321a_0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f1bd8f321a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f1bd8f321a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f1bd8f321a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965b819926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965b819926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f1bd8f321a_0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f1bd8f321a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 name="Shape 10"/>
        <p:cNvGrpSpPr/>
        <p:nvPr/>
      </p:nvGrpSpPr>
      <p:grpSpPr>
        <a:xfrm>
          <a:off x="0" y="0"/>
          <a:ext cx="0" cy="0"/>
          <a:chOff x="0" y="0"/>
          <a:chExt cx="0" cy="0"/>
        </a:xfrm>
      </p:grpSpPr>
      <p:sp>
        <p:nvSpPr>
          <p:cNvPr id="11" name="Google Shape;11;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2" name="Google Shape;12;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5" name="Shape 45"/>
        <p:cNvGrpSpPr/>
        <p:nvPr/>
      </p:nvGrpSpPr>
      <p:grpSpPr>
        <a:xfrm>
          <a:off x="0" y="0"/>
          <a:ext cx="0" cy="0"/>
          <a:chOff x="0" y="0"/>
          <a:chExt cx="0" cy="0"/>
        </a:xfrm>
      </p:grpSpPr>
      <p:sp>
        <p:nvSpPr>
          <p:cNvPr id="46" name="Google Shape;46;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7" name="Google Shape;47;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8" name="Google Shape;48;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9" name="Shape 49"/>
        <p:cNvGrpSpPr/>
        <p:nvPr/>
      </p:nvGrpSpPr>
      <p:grpSpPr>
        <a:xfrm>
          <a:off x="0" y="0"/>
          <a:ext cx="0" cy="0"/>
          <a:chOff x="0" y="0"/>
          <a:chExt cx="0" cy="0"/>
        </a:xfrm>
      </p:grpSpPr>
      <p:sp>
        <p:nvSpPr>
          <p:cNvPr id="50" name="Google Shape;50;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9" name="Google Shape;19;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0" name="Google Shape;20;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3" name="Google Shape;23;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 name="Google Shape;28;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1" name="Google Shape;31;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2" name="Google Shape;32;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3" name="Shape 33"/>
        <p:cNvGrpSpPr/>
        <p:nvPr/>
      </p:nvGrpSpPr>
      <p:grpSpPr>
        <a:xfrm>
          <a:off x="0" y="0"/>
          <a:ext cx="0" cy="0"/>
          <a:chOff x="0" y="0"/>
          <a:chExt cx="0" cy="0"/>
        </a:xfrm>
      </p:grpSpPr>
      <p:sp>
        <p:nvSpPr>
          <p:cNvPr id="34" name="Google Shape;34;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5" name="Google Shape;35;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9" name="Google Shape;39;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0" name="Google Shape;40;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1" name="Google Shape;41;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2" name="Shape 42"/>
        <p:cNvGrpSpPr/>
        <p:nvPr/>
      </p:nvGrpSpPr>
      <p:grpSpPr>
        <a:xfrm>
          <a:off x="0" y="0"/>
          <a:ext cx="0" cy="0"/>
          <a:chOff x="0" y="0"/>
          <a:chExt cx="0" cy="0"/>
        </a:xfrm>
      </p:grpSpPr>
      <p:sp>
        <p:nvSpPr>
          <p:cNvPr id="43" name="Google Shape;43;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4" name="Google Shape;44;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
        <p:nvSpPr>
          <p:cNvPr id="9" name="Google Shape;9;p1"/>
          <p:cNvSpPr txBox="1"/>
          <p:nvPr/>
        </p:nvSpPr>
        <p:spPr>
          <a:xfrm>
            <a:off x="7449300" y="4711925"/>
            <a:ext cx="1542300" cy="353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100">
                <a:solidFill>
                  <a:srgbClr val="666666"/>
                </a:solidFill>
                <a:latin typeface="Economica"/>
                <a:ea typeface="Economica"/>
                <a:cs typeface="Economica"/>
                <a:sym typeface="Economica"/>
              </a:rPr>
              <a:t>game-cities.com | @gnomeslair</a:t>
            </a:r>
            <a:endParaRPr>
              <a:solidFill>
                <a:srgbClr val="666666"/>
              </a:solidFill>
              <a:latin typeface="Economica"/>
              <a:ea typeface="Economica"/>
              <a:cs typeface="Economica"/>
              <a:sym typeface="Economica"/>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mc:Choice Requires="p14">
      <p:transition spd="med" p14:dur="600">
        <p:fade/>
      </p:transition>
    </mc:Choice>
    <mc:Fallback>
      <p:transition spd="med">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5" Type="http://schemas.openxmlformats.org/officeDocument/2006/relationships/image" Target="../media/image5.png"/><Relationship Id="rId6" Type="http://schemas.openxmlformats.org/officeDocument/2006/relationships/image" Target="../media/image57.png"/><Relationship Id="rId7" Type="http://schemas.openxmlformats.org/officeDocument/2006/relationships/image" Target="../media/image12.png"/><Relationship Id="rId8"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3.png"/><Relationship Id="rId4" Type="http://schemas.openxmlformats.org/officeDocument/2006/relationships/image" Target="../media/image35.png"/><Relationship Id="rId5" Type="http://schemas.openxmlformats.org/officeDocument/2006/relationships/image" Target="../media/image3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2.png"/><Relationship Id="rId4" Type="http://schemas.openxmlformats.org/officeDocument/2006/relationships/image" Target="../media/image36.png"/><Relationship Id="rId5" Type="http://schemas.openxmlformats.org/officeDocument/2006/relationships/image" Target="../media/image3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47.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6.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5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5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5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5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5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hyperlink" Target="https://www.game-cities.com" TargetMode="External"/><Relationship Id="rId4" Type="http://schemas.openxmlformats.org/officeDocument/2006/relationships/hyperlink" Target="https://www.facebook.com/GameCities" TargetMode="External"/><Relationship Id="rId5"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www.youtube.com/watch?v=pe3KDlGMRuI" TargetMode="External"/><Relationship Id="rId4" Type="http://schemas.openxmlformats.org/officeDocument/2006/relationships/image" Target="../media/image10.jpg"/><Relationship Id="rId5" Type="http://schemas.openxmlformats.org/officeDocument/2006/relationships/image" Target="../media/image7.png"/><Relationship Id="rId6" Type="http://schemas.openxmlformats.org/officeDocument/2006/relationships/image" Target="../media/image16.png"/><Relationship Id="rId7" Type="http://schemas.openxmlformats.org/officeDocument/2006/relationships/image" Target="../media/image19.png"/></Relationships>
</file>

<file path=ppt/slides/_rels/slide4.xml.rels><?xml version="1.0" encoding="UTF-8" standalone="yes"?><Relationships xmlns="http://schemas.openxmlformats.org/package/2006/relationships"><Relationship Id="rId11" Type="http://schemas.openxmlformats.org/officeDocument/2006/relationships/image" Target="../media/image20.png"/><Relationship Id="rId10" Type="http://schemas.openxmlformats.org/officeDocument/2006/relationships/image" Target="../media/image14.png"/><Relationship Id="rId13" Type="http://schemas.openxmlformats.org/officeDocument/2006/relationships/image" Target="../media/image18.png"/><Relationship Id="rId12" Type="http://schemas.openxmlformats.org/officeDocument/2006/relationships/image" Target="../media/image22.png"/><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4.png"/><Relationship Id="rId9" Type="http://schemas.openxmlformats.org/officeDocument/2006/relationships/image" Target="../media/image13.png"/><Relationship Id="rId14" Type="http://schemas.openxmlformats.org/officeDocument/2006/relationships/image" Target="../media/image17.png"/><Relationship Id="rId5" Type="http://schemas.openxmlformats.org/officeDocument/2006/relationships/image" Target="../media/image1.png"/><Relationship Id="rId6" Type="http://schemas.openxmlformats.org/officeDocument/2006/relationships/image" Target="../media/image8.png"/><Relationship Id="rId7" Type="http://schemas.openxmlformats.org/officeDocument/2006/relationships/image" Target="../media/image3.png"/><Relationship Id="rId8"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5.png"/><Relationship Id="rId4" Type="http://schemas.openxmlformats.org/officeDocument/2006/relationships/image" Target="../media/image54.jpg"/><Relationship Id="rId5"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7.gif"/><Relationship Id="rId4" Type="http://schemas.openxmlformats.org/officeDocument/2006/relationships/image" Target="../media/image25.jpg"/><Relationship Id="rId5" Type="http://schemas.openxmlformats.org/officeDocument/2006/relationships/image" Target="../media/image34.gif"/><Relationship Id="rId6" Type="http://schemas.openxmlformats.org/officeDocument/2006/relationships/image" Target="../media/image5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8.png"/><Relationship Id="rId4" Type="http://schemas.openxmlformats.org/officeDocument/2006/relationships/image" Target="../media/image23.png"/><Relationship Id="rId5" Type="http://schemas.openxmlformats.org/officeDocument/2006/relationships/image" Target="../media/image30.png"/><Relationship Id="rId6"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9.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B7B7"/>
        </a:solidFill>
      </p:bgPr>
    </p:bg>
    <p:spTree>
      <p:nvGrpSpPr>
        <p:cNvPr id="54" name="Shape 54"/>
        <p:cNvGrpSpPr/>
        <p:nvPr/>
      </p:nvGrpSpPr>
      <p:grpSpPr>
        <a:xfrm>
          <a:off x="0" y="0"/>
          <a:ext cx="0" cy="0"/>
          <a:chOff x="0" y="0"/>
          <a:chExt cx="0" cy="0"/>
        </a:xfrm>
      </p:grpSpPr>
      <p:pic>
        <p:nvPicPr>
          <p:cNvPr id="55" name="Google Shape;55;p13"/>
          <p:cNvPicPr preferRelativeResize="0"/>
          <p:nvPr/>
        </p:nvPicPr>
        <p:blipFill>
          <a:blip r:embed="rId3">
            <a:alphaModFix/>
          </a:blip>
          <a:stretch>
            <a:fillRect/>
          </a:stretch>
        </p:blipFill>
        <p:spPr>
          <a:xfrm>
            <a:off x="0" y="0"/>
            <a:ext cx="9144000" cy="5143500"/>
          </a:xfrm>
          <a:prstGeom prst="rect">
            <a:avLst/>
          </a:prstGeom>
          <a:noFill/>
          <a:ln>
            <a:noFill/>
          </a:ln>
        </p:spPr>
      </p:pic>
      <p:sp>
        <p:nvSpPr>
          <p:cNvPr id="56" name="Google Shape;56;p13"/>
          <p:cNvSpPr txBox="1"/>
          <p:nvPr>
            <p:ph type="ctrTitle"/>
          </p:nvPr>
        </p:nvSpPr>
        <p:spPr>
          <a:xfrm>
            <a:off x="688275" y="262675"/>
            <a:ext cx="7741200" cy="1902300"/>
          </a:xfrm>
          <a:prstGeom prst="rect">
            <a:avLst/>
          </a:prstGeom>
          <a:effectLst>
            <a:outerShdw blurRad="100013" rotWithShape="0" algn="bl" dir="5400000" dist="38100">
              <a:srgbClr val="000000">
                <a:alpha val="50000"/>
              </a:srgbClr>
            </a:outerShdw>
          </a:effectLst>
        </p:spPr>
        <p:txBody>
          <a:bodyPr anchorCtr="0" anchor="b" bIns="91425" lIns="91425" spcFirstLastPara="1" rIns="91425" wrap="square" tIns="91425">
            <a:noAutofit/>
          </a:bodyPr>
          <a:lstStyle/>
          <a:p>
            <a:pPr indent="0" lvl="0" marL="0" rtl="0" algn="ctr">
              <a:spcBef>
                <a:spcPts val="0"/>
              </a:spcBef>
              <a:spcAft>
                <a:spcPts val="0"/>
              </a:spcAft>
              <a:buNone/>
            </a:pPr>
            <a:r>
              <a:rPr lang="en-GB" sz="4500">
                <a:solidFill>
                  <a:srgbClr val="F3F3F3"/>
                </a:solidFill>
                <a:latin typeface="Economica"/>
                <a:ea typeface="Economica"/>
                <a:cs typeface="Economica"/>
                <a:sym typeface="Economica"/>
              </a:rPr>
              <a:t>Playing With the Building Blocks of </a:t>
            </a:r>
            <a:r>
              <a:rPr lang="en-GB" sz="4500">
                <a:solidFill>
                  <a:srgbClr val="FF0000"/>
                </a:solidFill>
                <a:latin typeface="Economica"/>
                <a:ea typeface="Economica"/>
                <a:cs typeface="Economica"/>
                <a:sym typeface="Economica"/>
              </a:rPr>
              <a:t>Utopia</a:t>
            </a:r>
            <a:endParaRPr sz="4500">
              <a:solidFill>
                <a:srgbClr val="FF0000"/>
              </a:solidFill>
              <a:latin typeface="Economica"/>
              <a:ea typeface="Economica"/>
              <a:cs typeface="Economica"/>
              <a:sym typeface="Economica"/>
            </a:endParaRPr>
          </a:p>
        </p:txBody>
      </p:sp>
      <p:sp>
        <p:nvSpPr>
          <p:cNvPr id="57" name="Google Shape;57;p13"/>
          <p:cNvSpPr txBox="1"/>
          <p:nvPr>
            <p:ph idx="1" type="subTitle"/>
          </p:nvPr>
        </p:nvSpPr>
        <p:spPr>
          <a:xfrm>
            <a:off x="2489075" y="2247175"/>
            <a:ext cx="40737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solidFill>
                  <a:srgbClr val="FFFFFF"/>
                </a:solidFill>
                <a:latin typeface="Economica"/>
                <a:ea typeface="Economica"/>
                <a:cs typeface="Economica"/>
                <a:sym typeface="Economica"/>
              </a:rPr>
              <a:t>Konstantinos Dimopoulos</a:t>
            </a:r>
            <a:endParaRPr>
              <a:solidFill>
                <a:srgbClr val="FFFFFF"/>
              </a:solidFill>
              <a:latin typeface="Economica"/>
              <a:ea typeface="Economica"/>
              <a:cs typeface="Economica"/>
              <a:sym typeface="Economica"/>
            </a:endParaRPr>
          </a:p>
        </p:txBody>
      </p:sp>
      <p:pic>
        <p:nvPicPr>
          <p:cNvPr id="58" name="Google Shape;58;p13"/>
          <p:cNvPicPr preferRelativeResize="0"/>
          <p:nvPr/>
        </p:nvPicPr>
        <p:blipFill rotWithShape="1">
          <a:blip r:embed="rId4">
            <a:alphaModFix/>
          </a:blip>
          <a:srcRect b="0" l="0" r="16310" t="0"/>
          <a:stretch/>
        </p:blipFill>
        <p:spPr>
          <a:xfrm>
            <a:off x="0" y="3372025"/>
            <a:ext cx="1379625" cy="1190201"/>
          </a:xfrm>
          <a:prstGeom prst="rect">
            <a:avLst/>
          </a:prstGeom>
          <a:noFill/>
          <a:ln>
            <a:noFill/>
          </a:ln>
        </p:spPr>
      </p:pic>
      <p:pic>
        <p:nvPicPr>
          <p:cNvPr id="59" name="Google Shape;59;p13"/>
          <p:cNvPicPr preferRelativeResize="0"/>
          <p:nvPr/>
        </p:nvPicPr>
        <p:blipFill rotWithShape="1">
          <a:blip r:embed="rId5">
            <a:alphaModFix/>
          </a:blip>
          <a:srcRect b="0" l="3739" r="3246" t="0"/>
          <a:stretch/>
        </p:blipFill>
        <p:spPr>
          <a:xfrm>
            <a:off x="1379625" y="3372025"/>
            <a:ext cx="1576963" cy="1190201"/>
          </a:xfrm>
          <a:prstGeom prst="rect">
            <a:avLst/>
          </a:prstGeom>
          <a:noFill/>
          <a:ln>
            <a:noFill/>
          </a:ln>
        </p:spPr>
      </p:pic>
      <p:pic>
        <p:nvPicPr>
          <p:cNvPr id="60" name="Google Shape;60;p13"/>
          <p:cNvPicPr preferRelativeResize="0"/>
          <p:nvPr/>
        </p:nvPicPr>
        <p:blipFill rotWithShape="1">
          <a:blip r:embed="rId6">
            <a:alphaModFix/>
          </a:blip>
          <a:srcRect b="0" l="5589" r="0" t="0"/>
          <a:stretch/>
        </p:blipFill>
        <p:spPr>
          <a:xfrm>
            <a:off x="2956575" y="3363650"/>
            <a:ext cx="1476326" cy="1190198"/>
          </a:xfrm>
          <a:prstGeom prst="rect">
            <a:avLst/>
          </a:prstGeom>
          <a:noFill/>
          <a:ln>
            <a:noFill/>
          </a:ln>
        </p:spPr>
      </p:pic>
      <p:pic>
        <p:nvPicPr>
          <p:cNvPr id="61" name="Google Shape;61;p13"/>
          <p:cNvPicPr preferRelativeResize="0"/>
          <p:nvPr/>
        </p:nvPicPr>
        <p:blipFill rotWithShape="1">
          <a:blip r:embed="rId7">
            <a:alphaModFix/>
          </a:blip>
          <a:srcRect b="0" l="14251" r="0" t="0"/>
          <a:stretch/>
        </p:blipFill>
        <p:spPr>
          <a:xfrm>
            <a:off x="7764375" y="3351400"/>
            <a:ext cx="1379625" cy="1214701"/>
          </a:xfrm>
          <a:prstGeom prst="rect">
            <a:avLst/>
          </a:prstGeom>
          <a:noFill/>
          <a:ln>
            <a:noFill/>
          </a:ln>
        </p:spPr>
      </p:pic>
      <p:pic>
        <p:nvPicPr>
          <p:cNvPr id="62" name="Google Shape;62;p13"/>
          <p:cNvPicPr preferRelativeResize="0"/>
          <p:nvPr/>
        </p:nvPicPr>
        <p:blipFill>
          <a:blip r:embed="rId8">
            <a:alphaModFix/>
          </a:blip>
          <a:stretch>
            <a:fillRect/>
          </a:stretch>
        </p:blipFill>
        <p:spPr>
          <a:xfrm>
            <a:off x="4432900" y="3355275"/>
            <a:ext cx="1695452" cy="1206944"/>
          </a:xfrm>
          <a:prstGeom prst="rect">
            <a:avLst/>
          </a:prstGeom>
          <a:noFill/>
          <a:ln>
            <a:noFill/>
          </a:ln>
        </p:spPr>
      </p:pic>
      <p:pic>
        <p:nvPicPr>
          <p:cNvPr id="63" name="Google Shape;63;p13"/>
          <p:cNvPicPr preferRelativeResize="0"/>
          <p:nvPr/>
        </p:nvPicPr>
        <p:blipFill rotWithShape="1">
          <a:blip r:embed="rId9">
            <a:alphaModFix/>
          </a:blip>
          <a:srcRect b="0" l="0" r="17108" t="0"/>
          <a:stretch/>
        </p:blipFill>
        <p:spPr>
          <a:xfrm>
            <a:off x="6128350" y="3355275"/>
            <a:ext cx="1632125" cy="12069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2"/>
          <p:cNvSpPr txBox="1"/>
          <p:nvPr>
            <p:ph type="title"/>
          </p:nvPr>
        </p:nvSpPr>
        <p:spPr>
          <a:xfrm>
            <a:off x="311700" y="2006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latin typeface="Economica"/>
                <a:ea typeface="Economica"/>
                <a:cs typeface="Economica"/>
                <a:sym typeface="Economica"/>
              </a:rPr>
              <a:t>Utopia and Urbanism</a:t>
            </a:r>
            <a:endParaRPr>
              <a:latin typeface="Economica"/>
              <a:ea typeface="Economica"/>
              <a:cs typeface="Economica"/>
              <a:sym typeface="Economica"/>
            </a:endParaRPr>
          </a:p>
        </p:txBody>
      </p:sp>
      <p:sp>
        <p:nvSpPr>
          <p:cNvPr id="154" name="Google Shape;154;p22"/>
          <p:cNvSpPr txBox="1"/>
          <p:nvPr/>
        </p:nvSpPr>
        <p:spPr>
          <a:xfrm>
            <a:off x="1709550" y="789175"/>
            <a:ext cx="5724900" cy="74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800">
                <a:solidFill>
                  <a:srgbClr val="434343"/>
                </a:solidFill>
                <a:latin typeface="Economica"/>
                <a:ea typeface="Economica"/>
                <a:cs typeface="Economica"/>
                <a:sym typeface="Economica"/>
              </a:rPr>
              <a:t>Utopia does not </a:t>
            </a:r>
            <a:r>
              <a:rPr lang="en-GB" sz="1800">
                <a:solidFill>
                  <a:srgbClr val="434343"/>
                </a:solidFill>
                <a:latin typeface="Economica"/>
                <a:ea typeface="Economica"/>
                <a:cs typeface="Economica"/>
                <a:sym typeface="Economica"/>
              </a:rPr>
              <a:t>necessarily have to be</a:t>
            </a:r>
            <a:r>
              <a:rPr lang="en-GB" sz="1800">
                <a:solidFill>
                  <a:srgbClr val="434343"/>
                </a:solidFill>
                <a:latin typeface="Economica"/>
                <a:ea typeface="Economica"/>
                <a:cs typeface="Economica"/>
                <a:sym typeface="Economica"/>
              </a:rPr>
              <a:t> urban, but historically it has been predominantly expressed via imaginary cities. </a:t>
            </a:r>
            <a:endParaRPr sz="1800">
              <a:solidFill>
                <a:srgbClr val="434343"/>
              </a:solidFill>
              <a:latin typeface="Economica"/>
              <a:ea typeface="Economica"/>
              <a:cs typeface="Economica"/>
              <a:sym typeface="Economica"/>
            </a:endParaRPr>
          </a:p>
        </p:txBody>
      </p:sp>
      <p:sp>
        <p:nvSpPr>
          <p:cNvPr id="155" name="Google Shape;155;p22"/>
          <p:cNvSpPr txBox="1"/>
          <p:nvPr/>
        </p:nvSpPr>
        <p:spPr>
          <a:xfrm>
            <a:off x="1443150" y="4003800"/>
            <a:ext cx="62577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800">
                <a:solidFill>
                  <a:srgbClr val="434343"/>
                </a:solidFill>
                <a:latin typeface="Economica"/>
                <a:ea typeface="Economica"/>
                <a:cs typeface="Economica"/>
                <a:sym typeface="Economica"/>
              </a:rPr>
              <a:t>Utopian thought and hopeful political programs </a:t>
            </a:r>
            <a:r>
              <a:rPr i="1" lang="en-GB" sz="1800">
                <a:solidFill>
                  <a:srgbClr val="434343"/>
                </a:solidFill>
                <a:latin typeface="Economica"/>
                <a:ea typeface="Economica"/>
                <a:cs typeface="Economica"/>
                <a:sym typeface="Economica"/>
              </a:rPr>
              <a:t>do not</a:t>
            </a:r>
            <a:r>
              <a:rPr lang="en-GB" sz="1800">
                <a:solidFill>
                  <a:srgbClr val="434343"/>
                </a:solidFill>
                <a:latin typeface="Economica"/>
                <a:ea typeface="Economica"/>
                <a:cs typeface="Economica"/>
                <a:sym typeface="Economica"/>
              </a:rPr>
              <a:t> </a:t>
            </a:r>
            <a:r>
              <a:rPr i="1" lang="en-GB" sz="1800">
                <a:solidFill>
                  <a:srgbClr val="434343"/>
                </a:solidFill>
                <a:latin typeface="Economica"/>
                <a:ea typeface="Economica"/>
                <a:cs typeface="Economica"/>
                <a:sym typeface="Economica"/>
              </a:rPr>
              <a:t>have </a:t>
            </a:r>
            <a:r>
              <a:rPr lang="en-GB" sz="1800">
                <a:solidFill>
                  <a:srgbClr val="434343"/>
                </a:solidFill>
                <a:latin typeface="Economica"/>
                <a:ea typeface="Economica"/>
                <a:cs typeface="Economica"/>
                <a:sym typeface="Economica"/>
              </a:rPr>
              <a:t>to be expressed spatially, but doing so makes them easier to imagine. Makes them feel more achievable. </a:t>
            </a:r>
            <a:endParaRPr/>
          </a:p>
        </p:txBody>
      </p:sp>
      <p:pic>
        <p:nvPicPr>
          <p:cNvPr id="156" name="Google Shape;156;p22"/>
          <p:cNvPicPr preferRelativeResize="0"/>
          <p:nvPr/>
        </p:nvPicPr>
        <p:blipFill>
          <a:blip r:embed="rId3">
            <a:alphaModFix/>
          </a:blip>
          <a:stretch>
            <a:fillRect/>
          </a:stretch>
        </p:blipFill>
        <p:spPr>
          <a:xfrm>
            <a:off x="789263" y="1487550"/>
            <a:ext cx="1104803" cy="2516249"/>
          </a:xfrm>
          <a:prstGeom prst="rect">
            <a:avLst/>
          </a:prstGeom>
          <a:noFill/>
          <a:ln>
            <a:noFill/>
          </a:ln>
        </p:spPr>
      </p:pic>
      <p:pic>
        <p:nvPicPr>
          <p:cNvPr id="157" name="Google Shape;157;p22"/>
          <p:cNvPicPr preferRelativeResize="0"/>
          <p:nvPr/>
        </p:nvPicPr>
        <p:blipFill>
          <a:blip r:embed="rId4">
            <a:alphaModFix/>
          </a:blip>
          <a:stretch>
            <a:fillRect/>
          </a:stretch>
        </p:blipFill>
        <p:spPr>
          <a:xfrm>
            <a:off x="2228588" y="1538275"/>
            <a:ext cx="1750344" cy="2465525"/>
          </a:xfrm>
          <a:prstGeom prst="rect">
            <a:avLst/>
          </a:prstGeom>
          <a:noFill/>
          <a:ln>
            <a:noFill/>
          </a:ln>
        </p:spPr>
      </p:pic>
      <p:pic>
        <p:nvPicPr>
          <p:cNvPr id="158" name="Google Shape;158;p22"/>
          <p:cNvPicPr preferRelativeResize="0"/>
          <p:nvPr/>
        </p:nvPicPr>
        <p:blipFill>
          <a:blip r:embed="rId5">
            <a:alphaModFix/>
          </a:blip>
          <a:stretch>
            <a:fillRect/>
          </a:stretch>
        </p:blipFill>
        <p:spPr>
          <a:xfrm>
            <a:off x="4131338" y="1538275"/>
            <a:ext cx="4223390" cy="2465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1000"/>
                                        <p:tgtEl>
                                          <p:spTgt spid="1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
                                        </p:tgtEl>
                                        <p:attrNameLst>
                                          <p:attrName>style.visibility</p:attrName>
                                        </p:attrNameLst>
                                      </p:cBhvr>
                                      <p:to>
                                        <p:strVal val="visible"/>
                                      </p:to>
                                    </p:set>
                                    <p:animEffect filter="fade" transition="in">
                                      <p:cBhvr>
                                        <p:cTn dur="1000"/>
                                        <p:tgtEl>
                                          <p:spTgt spid="1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gtEl>
                                        <p:attrNameLst>
                                          <p:attrName>style.visibility</p:attrName>
                                        </p:attrNameLst>
                                      </p:cBhvr>
                                      <p:to>
                                        <p:strVal val="visible"/>
                                      </p:to>
                                    </p:set>
                                    <p:animEffect filter="fade" transition="in">
                                      <p:cBhvr>
                                        <p:cTn dur="1000"/>
                                        <p:tgtEl>
                                          <p:spTgt spid="1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1000"/>
                                        <p:tgtEl>
                                          <p:spTgt spid="1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3"/>
          <p:cNvSpPr txBox="1"/>
          <p:nvPr/>
        </p:nvSpPr>
        <p:spPr>
          <a:xfrm>
            <a:off x="432400" y="273825"/>
            <a:ext cx="79764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800">
                <a:solidFill>
                  <a:srgbClr val="434343"/>
                </a:solidFill>
                <a:latin typeface="Economica"/>
                <a:ea typeface="Economica"/>
                <a:cs typeface="Economica"/>
                <a:sym typeface="Economica"/>
              </a:rPr>
              <a:t>Utopia becomes political when people are actually able to imagine it. </a:t>
            </a:r>
            <a:r>
              <a:rPr lang="en-GB" sz="1800">
                <a:solidFill>
                  <a:schemeClr val="accent5"/>
                </a:solidFill>
                <a:latin typeface="Economica"/>
                <a:ea typeface="Economica"/>
                <a:cs typeface="Economica"/>
                <a:sym typeface="Economica"/>
              </a:rPr>
              <a:t>Imagining places and societies that do not yet exist, however, is not easy.</a:t>
            </a:r>
            <a:r>
              <a:rPr lang="en-GB" sz="1800">
                <a:solidFill>
                  <a:srgbClr val="434343"/>
                </a:solidFill>
                <a:latin typeface="Economica"/>
                <a:ea typeface="Economica"/>
                <a:cs typeface="Economica"/>
                <a:sym typeface="Economica"/>
              </a:rPr>
              <a:t> Somehow seeing and experiencing such places can be incredibly helpful.</a:t>
            </a:r>
            <a:endParaRPr/>
          </a:p>
        </p:txBody>
      </p:sp>
      <p:sp>
        <p:nvSpPr>
          <p:cNvPr id="164" name="Google Shape;164;p23"/>
          <p:cNvSpPr txBox="1"/>
          <p:nvPr/>
        </p:nvSpPr>
        <p:spPr>
          <a:xfrm>
            <a:off x="534900" y="1057125"/>
            <a:ext cx="80742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800">
                <a:solidFill>
                  <a:srgbClr val="434343"/>
                </a:solidFill>
                <a:latin typeface="Economica"/>
                <a:ea typeface="Economica"/>
                <a:cs typeface="Economica"/>
                <a:sym typeface="Economica"/>
              </a:rPr>
              <a:t>That is exactly why </a:t>
            </a:r>
            <a:r>
              <a:rPr b="1" lang="en-GB" sz="1800">
                <a:solidFill>
                  <a:srgbClr val="434343"/>
                </a:solidFill>
                <a:latin typeface="Economica"/>
                <a:ea typeface="Economica"/>
                <a:cs typeface="Economica"/>
                <a:sym typeface="Economica"/>
              </a:rPr>
              <a:t>most utopian visions included actual plans of spatial organization and actualization</a:t>
            </a:r>
            <a:r>
              <a:rPr lang="en-GB" sz="1800">
                <a:solidFill>
                  <a:srgbClr val="434343"/>
                </a:solidFill>
                <a:latin typeface="Economica"/>
                <a:ea typeface="Economica"/>
                <a:cs typeface="Economica"/>
                <a:sym typeface="Economica"/>
              </a:rPr>
              <a:t>. Vivid maps, elaborate models, detailed architectural concepts, and flowery prose were employed to </a:t>
            </a:r>
            <a:r>
              <a:rPr lang="en-GB" sz="1800">
                <a:solidFill>
                  <a:srgbClr val="434343"/>
                </a:solidFill>
                <a:latin typeface="Economica"/>
                <a:ea typeface="Economica"/>
                <a:cs typeface="Economica"/>
                <a:sym typeface="Economica"/>
              </a:rPr>
              <a:t>support</a:t>
            </a:r>
            <a:r>
              <a:rPr lang="en-GB" sz="1800">
                <a:solidFill>
                  <a:srgbClr val="434343"/>
                </a:solidFill>
                <a:latin typeface="Economica"/>
                <a:ea typeface="Economica"/>
                <a:cs typeface="Economica"/>
                <a:sym typeface="Economica"/>
              </a:rPr>
              <a:t> the imaginations of audiences; to enrich fascinating ideas with concrete forms, and make them feel plausible.</a:t>
            </a:r>
            <a:endParaRPr sz="1800">
              <a:solidFill>
                <a:srgbClr val="434343"/>
              </a:solidFill>
              <a:latin typeface="Economica"/>
              <a:ea typeface="Economica"/>
              <a:cs typeface="Economica"/>
              <a:sym typeface="Economica"/>
            </a:endParaRPr>
          </a:p>
        </p:txBody>
      </p:sp>
      <p:sp>
        <p:nvSpPr>
          <p:cNvPr id="165" name="Google Shape;165;p23"/>
          <p:cNvSpPr txBox="1"/>
          <p:nvPr/>
        </p:nvSpPr>
        <p:spPr>
          <a:xfrm>
            <a:off x="2440650" y="2117325"/>
            <a:ext cx="42627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GB" sz="1800">
                <a:solidFill>
                  <a:srgbClr val="434343"/>
                </a:solidFill>
                <a:latin typeface="Economica"/>
                <a:ea typeface="Economica"/>
                <a:cs typeface="Economica"/>
                <a:sym typeface="Economica"/>
              </a:rPr>
              <a:t>Images and plans help(ed) us imagine the unimaginable.</a:t>
            </a:r>
            <a:r>
              <a:rPr b="1" lang="en-GB" sz="1800">
                <a:solidFill>
                  <a:srgbClr val="434343"/>
                </a:solidFill>
                <a:latin typeface="Economica"/>
                <a:ea typeface="Economica"/>
                <a:cs typeface="Economica"/>
                <a:sym typeface="Economica"/>
              </a:rPr>
              <a:t> </a:t>
            </a:r>
            <a:endParaRPr b="1"/>
          </a:p>
        </p:txBody>
      </p:sp>
      <p:pic>
        <p:nvPicPr>
          <p:cNvPr id="166" name="Google Shape;166;p23"/>
          <p:cNvPicPr preferRelativeResize="0"/>
          <p:nvPr/>
        </p:nvPicPr>
        <p:blipFill>
          <a:blip r:embed="rId3">
            <a:alphaModFix/>
          </a:blip>
          <a:stretch>
            <a:fillRect/>
          </a:stretch>
        </p:blipFill>
        <p:spPr>
          <a:xfrm>
            <a:off x="392400" y="2624125"/>
            <a:ext cx="2548874" cy="2011225"/>
          </a:xfrm>
          <a:prstGeom prst="rect">
            <a:avLst/>
          </a:prstGeom>
          <a:noFill/>
          <a:ln>
            <a:noFill/>
          </a:ln>
        </p:spPr>
      </p:pic>
      <p:pic>
        <p:nvPicPr>
          <p:cNvPr id="167" name="Google Shape;167;p23"/>
          <p:cNvPicPr preferRelativeResize="0"/>
          <p:nvPr/>
        </p:nvPicPr>
        <p:blipFill rotWithShape="1">
          <a:blip r:embed="rId4">
            <a:alphaModFix/>
          </a:blip>
          <a:srcRect b="3081" l="0" r="0" t="0"/>
          <a:stretch/>
        </p:blipFill>
        <p:spPr>
          <a:xfrm>
            <a:off x="2941275" y="2624125"/>
            <a:ext cx="2958660" cy="2011226"/>
          </a:xfrm>
          <a:prstGeom prst="rect">
            <a:avLst/>
          </a:prstGeom>
          <a:noFill/>
          <a:ln>
            <a:noFill/>
          </a:ln>
        </p:spPr>
      </p:pic>
      <p:pic>
        <p:nvPicPr>
          <p:cNvPr id="168" name="Google Shape;168;p23"/>
          <p:cNvPicPr preferRelativeResize="0"/>
          <p:nvPr/>
        </p:nvPicPr>
        <p:blipFill>
          <a:blip r:embed="rId5">
            <a:alphaModFix/>
          </a:blip>
          <a:stretch>
            <a:fillRect/>
          </a:stretch>
        </p:blipFill>
        <p:spPr>
          <a:xfrm>
            <a:off x="5899925" y="2623425"/>
            <a:ext cx="2851662" cy="20112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1000"/>
                                        <p:tgtEl>
                                          <p:spTgt spid="1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1000"/>
                                        <p:tgtEl>
                                          <p:spTgt spid="1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6"/>
                                        </p:tgtEl>
                                        <p:attrNameLst>
                                          <p:attrName>style.visibility</p:attrName>
                                        </p:attrNameLst>
                                      </p:cBhvr>
                                      <p:to>
                                        <p:strVal val="visible"/>
                                      </p:to>
                                    </p:set>
                                    <p:animEffect filter="fade" transition="in">
                                      <p:cBhvr>
                                        <p:cTn dur="1000"/>
                                        <p:tgtEl>
                                          <p:spTgt spid="166"/>
                                        </p:tgtEl>
                                      </p:cBhvr>
                                    </p:animEffect>
                                  </p:childTnLst>
                                </p:cTn>
                              </p:par>
                              <p:par>
                                <p:cTn fill="hold" nodeType="withEffect" presetClass="entr" presetID="10" presetSubtype="0">
                                  <p:stCondLst>
                                    <p:cond delay="0"/>
                                  </p:stCondLst>
                                  <p:childTnLst>
                                    <p:set>
                                      <p:cBhvr>
                                        <p:cTn dur="1" fill="hold">
                                          <p:stCondLst>
                                            <p:cond delay="0"/>
                                          </p:stCondLst>
                                        </p:cTn>
                                        <p:tgtEl>
                                          <p:spTgt spid="167"/>
                                        </p:tgtEl>
                                        <p:attrNameLst>
                                          <p:attrName>style.visibility</p:attrName>
                                        </p:attrNameLst>
                                      </p:cBhvr>
                                      <p:to>
                                        <p:strVal val="visible"/>
                                      </p:to>
                                    </p:set>
                                    <p:animEffect filter="fade" transition="in">
                                      <p:cBhvr>
                                        <p:cTn dur="1000"/>
                                        <p:tgtEl>
                                          <p:spTgt spid="167"/>
                                        </p:tgtEl>
                                      </p:cBhvr>
                                    </p:animEffect>
                                  </p:childTnLst>
                                </p:cTn>
                              </p:par>
                              <p:par>
                                <p:cTn fill="hold" nodeType="withEffect" presetClass="entr" presetID="10" presetSubtype="0">
                                  <p:stCondLst>
                                    <p:cond delay="0"/>
                                  </p:stCondLst>
                                  <p:childTnLst>
                                    <p:set>
                                      <p:cBhvr>
                                        <p:cTn dur="1" fill="hold">
                                          <p:stCondLst>
                                            <p:cond delay="0"/>
                                          </p:stCondLst>
                                        </p:cTn>
                                        <p:tgtEl>
                                          <p:spTgt spid="168"/>
                                        </p:tgtEl>
                                        <p:attrNameLst>
                                          <p:attrName>style.visibility</p:attrName>
                                        </p:attrNameLst>
                                      </p:cBhvr>
                                      <p:to>
                                        <p:strVal val="visible"/>
                                      </p:to>
                                    </p:set>
                                    <p:animEffect filter="fade" transition="in">
                                      <p:cBhvr>
                                        <p:cTn dur="1000"/>
                                        <p:tgtEl>
                                          <p:spTgt spid="1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4"/>
          <p:cNvSpPr txBox="1"/>
          <p:nvPr/>
        </p:nvSpPr>
        <p:spPr>
          <a:xfrm>
            <a:off x="853200" y="477575"/>
            <a:ext cx="74376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800">
                <a:solidFill>
                  <a:srgbClr val="434343"/>
                </a:solidFill>
                <a:latin typeface="Economica"/>
                <a:ea typeface="Economica"/>
                <a:cs typeface="Economica"/>
                <a:sym typeface="Economica"/>
              </a:rPr>
              <a:t>Since 1990 utopia lost much of its persuasive power. Utopian politics seem submitted to TINA, and suffer under the lack of meaningful hope.</a:t>
            </a:r>
            <a:endParaRPr sz="1800">
              <a:solidFill>
                <a:srgbClr val="434343"/>
              </a:solidFill>
              <a:latin typeface="Economica"/>
              <a:ea typeface="Economica"/>
              <a:cs typeface="Economica"/>
              <a:sym typeface="Economica"/>
            </a:endParaRPr>
          </a:p>
        </p:txBody>
      </p:sp>
      <p:sp>
        <p:nvSpPr>
          <p:cNvPr id="174" name="Google Shape;174;p24"/>
          <p:cNvSpPr txBox="1"/>
          <p:nvPr/>
        </p:nvSpPr>
        <p:spPr>
          <a:xfrm>
            <a:off x="853200" y="1555950"/>
            <a:ext cx="74376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GB" sz="1800">
                <a:solidFill>
                  <a:srgbClr val="434343"/>
                </a:solidFill>
                <a:latin typeface="Economica"/>
                <a:ea typeface="Economica"/>
                <a:cs typeface="Economica"/>
                <a:sym typeface="Economica"/>
              </a:rPr>
              <a:t>Even if utopia in its traditional, prescriptive format regaining its prominence seems improbable, its methods of convincing via believable, seemingly thorough depictions of better societies, and of reminding humans that their lives should be vastly better, remain valid. </a:t>
            </a:r>
            <a:endParaRPr/>
          </a:p>
        </p:txBody>
      </p:sp>
      <p:sp>
        <p:nvSpPr>
          <p:cNvPr id="175" name="Google Shape;175;p24"/>
          <p:cNvSpPr txBox="1"/>
          <p:nvPr/>
        </p:nvSpPr>
        <p:spPr>
          <a:xfrm>
            <a:off x="2250150" y="2911225"/>
            <a:ext cx="46437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GB" sz="1800">
                <a:solidFill>
                  <a:srgbClr val="434343"/>
                </a:solidFill>
                <a:latin typeface="Economica"/>
                <a:ea typeface="Economica"/>
                <a:cs typeface="Economica"/>
                <a:sym typeface="Economica"/>
              </a:rPr>
              <a:t>Discussing the imaginary In </a:t>
            </a:r>
            <a:r>
              <a:rPr i="1" lang="en-GB" sz="1800">
                <a:solidFill>
                  <a:srgbClr val="434343"/>
                </a:solidFill>
                <a:latin typeface="Economica"/>
                <a:ea typeface="Economica"/>
                <a:cs typeface="Economica"/>
                <a:sym typeface="Economica"/>
              </a:rPr>
              <a:t>The Seeds of Time</a:t>
            </a:r>
            <a:r>
              <a:rPr lang="en-GB" sz="1800">
                <a:solidFill>
                  <a:srgbClr val="434343"/>
                </a:solidFill>
                <a:latin typeface="Economica"/>
                <a:ea typeface="Economica"/>
                <a:cs typeface="Economica"/>
                <a:sym typeface="Economica"/>
              </a:rPr>
              <a:t>, Jameson  famously stated that </a:t>
            </a:r>
            <a:r>
              <a:rPr lang="en-GB" sz="1800">
                <a:solidFill>
                  <a:schemeClr val="accent5"/>
                </a:solidFill>
                <a:latin typeface="Economica"/>
                <a:ea typeface="Economica"/>
                <a:cs typeface="Economica"/>
                <a:sym typeface="Economica"/>
              </a:rPr>
              <a:t>it is easier to imagine the end of the earth, than it is to imagine the end of capitalism</a:t>
            </a:r>
            <a:r>
              <a:rPr lang="en-GB" sz="1800">
                <a:solidFill>
                  <a:srgbClr val="434343"/>
                </a:solidFill>
                <a:latin typeface="Economica"/>
                <a:ea typeface="Economica"/>
                <a:cs typeface="Economica"/>
                <a:sym typeface="Economica"/>
              </a:rPr>
              <a:t>, thus pointing out that the problem might indeed be </a:t>
            </a:r>
            <a:r>
              <a:rPr b="1" lang="en-GB" sz="1800">
                <a:solidFill>
                  <a:srgbClr val="434343"/>
                </a:solidFill>
                <a:latin typeface="Economica"/>
                <a:ea typeface="Economica"/>
                <a:cs typeface="Economica"/>
                <a:sym typeface="Economica"/>
              </a:rPr>
              <a:t>a crisis of the imagination</a:t>
            </a:r>
            <a:r>
              <a:rPr lang="en-GB" sz="1800">
                <a:solidFill>
                  <a:srgbClr val="434343"/>
                </a:solidFill>
                <a:latin typeface="Economica"/>
                <a:ea typeface="Economica"/>
                <a:cs typeface="Economica"/>
                <a:sym typeface="Economica"/>
              </a:rPr>
              <a: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4"/>
                                        </p:tgtEl>
                                        <p:attrNameLst>
                                          <p:attrName>style.visibility</p:attrName>
                                        </p:attrNameLst>
                                      </p:cBhvr>
                                      <p:to>
                                        <p:strVal val="visible"/>
                                      </p:to>
                                    </p:set>
                                    <p:animEffect filter="fade" transition="in">
                                      <p:cBhvr>
                                        <p:cTn dur="1000"/>
                                        <p:tgtEl>
                                          <p:spTgt spid="1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
                                        </p:tgtEl>
                                        <p:attrNameLst>
                                          <p:attrName>style.visibility</p:attrName>
                                        </p:attrNameLst>
                                      </p:cBhvr>
                                      <p:to>
                                        <p:strVal val="visible"/>
                                      </p:to>
                                    </p:set>
                                    <p:animEffect filter="fade" transition="in">
                                      <p:cBhvr>
                                        <p:cTn dur="1000"/>
                                        <p:tgtEl>
                                          <p:spTgt spid="1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5"/>
          <p:cNvSpPr txBox="1"/>
          <p:nvPr/>
        </p:nvSpPr>
        <p:spPr>
          <a:xfrm>
            <a:off x="853200" y="273825"/>
            <a:ext cx="7437600" cy="46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1200"/>
              </a:spcAft>
              <a:buNone/>
            </a:pPr>
            <a:r>
              <a:rPr lang="en-GB" sz="1800">
                <a:solidFill>
                  <a:schemeClr val="accent5"/>
                </a:solidFill>
                <a:latin typeface="Economica"/>
                <a:ea typeface="Economica"/>
                <a:cs typeface="Economica"/>
                <a:sym typeface="Economica"/>
              </a:rPr>
              <a:t>The crisis of u</a:t>
            </a:r>
            <a:r>
              <a:rPr lang="en-GB" sz="1800">
                <a:solidFill>
                  <a:schemeClr val="accent5"/>
                </a:solidFill>
                <a:latin typeface="Economica"/>
                <a:ea typeface="Economica"/>
                <a:cs typeface="Economica"/>
                <a:sym typeface="Economica"/>
              </a:rPr>
              <a:t>topia steered most of critical, political fiction to </a:t>
            </a:r>
            <a:r>
              <a:rPr i="1" lang="en-GB" sz="1800">
                <a:solidFill>
                  <a:schemeClr val="accent5"/>
                </a:solidFill>
                <a:latin typeface="Economica"/>
                <a:ea typeface="Economica"/>
                <a:cs typeface="Economica"/>
                <a:sym typeface="Economica"/>
              </a:rPr>
              <a:t>dystopia</a:t>
            </a:r>
            <a:r>
              <a:rPr lang="en-GB" sz="1800">
                <a:solidFill>
                  <a:schemeClr val="accent5"/>
                </a:solidFill>
                <a:latin typeface="Economica"/>
                <a:ea typeface="Economica"/>
                <a:cs typeface="Economica"/>
                <a:sym typeface="Economica"/>
              </a:rPr>
              <a:t>. </a:t>
            </a:r>
            <a:endParaRPr sz="1800">
              <a:solidFill>
                <a:srgbClr val="434343"/>
              </a:solidFill>
              <a:latin typeface="Economica"/>
              <a:ea typeface="Economica"/>
              <a:cs typeface="Economica"/>
              <a:sym typeface="Economica"/>
            </a:endParaRPr>
          </a:p>
        </p:txBody>
      </p:sp>
      <p:pic>
        <p:nvPicPr>
          <p:cNvPr id="181" name="Google Shape;181;p25"/>
          <p:cNvPicPr preferRelativeResize="0"/>
          <p:nvPr/>
        </p:nvPicPr>
        <p:blipFill>
          <a:blip r:embed="rId3">
            <a:alphaModFix/>
          </a:blip>
          <a:stretch>
            <a:fillRect/>
          </a:stretch>
        </p:blipFill>
        <p:spPr>
          <a:xfrm>
            <a:off x="2325025" y="1892800"/>
            <a:ext cx="4493945" cy="2993475"/>
          </a:xfrm>
          <a:prstGeom prst="rect">
            <a:avLst/>
          </a:prstGeom>
          <a:noFill/>
          <a:ln>
            <a:noFill/>
          </a:ln>
        </p:spPr>
      </p:pic>
      <p:sp>
        <p:nvSpPr>
          <p:cNvPr id="182" name="Google Shape;182;p25"/>
          <p:cNvSpPr txBox="1"/>
          <p:nvPr/>
        </p:nvSpPr>
        <p:spPr>
          <a:xfrm>
            <a:off x="956250" y="764713"/>
            <a:ext cx="7231500" cy="1098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1200"/>
              </a:spcAft>
              <a:buClr>
                <a:schemeClr val="dk1"/>
              </a:buClr>
              <a:buSzPts val="1100"/>
              <a:buFont typeface="Arial"/>
              <a:buNone/>
            </a:pPr>
            <a:r>
              <a:rPr b="1" lang="en-GB" sz="1800">
                <a:solidFill>
                  <a:srgbClr val="434343"/>
                </a:solidFill>
                <a:latin typeface="Economica"/>
                <a:ea typeface="Economica"/>
                <a:cs typeface="Economica"/>
                <a:sym typeface="Economica"/>
              </a:rPr>
              <a:t>Dystopia</a:t>
            </a:r>
            <a:r>
              <a:rPr lang="en-GB" sz="1800">
                <a:solidFill>
                  <a:srgbClr val="434343"/>
                </a:solidFill>
                <a:latin typeface="Economica"/>
                <a:ea typeface="Economica"/>
                <a:cs typeface="Economica"/>
                <a:sym typeface="Economica"/>
              </a:rPr>
              <a:t>, the reversal of utopia (effectively the </a:t>
            </a:r>
            <a:r>
              <a:rPr i="1" lang="en-GB" sz="1800">
                <a:solidFill>
                  <a:srgbClr val="434343"/>
                </a:solidFill>
                <a:latin typeface="Economica"/>
                <a:ea typeface="Economica"/>
                <a:cs typeface="Economica"/>
                <a:sym typeface="Economica"/>
              </a:rPr>
              <a:t>bad place</a:t>
            </a:r>
            <a:r>
              <a:rPr lang="en-GB" sz="1800">
                <a:solidFill>
                  <a:srgbClr val="434343"/>
                </a:solidFill>
                <a:latin typeface="Economica"/>
                <a:ea typeface="Economica"/>
                <a:cs typeface="Economica"/>
                <a:sym typeface="Economica"/>
              </a:rPr>
              <a:t> in Greek) has become prevalent, projecting current problems and anxieties into a bleak future. The notion dominates much of the popular imagination, especially in the science fiction genre.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
                                        </p:tgtEl>
                                        <p:attrNameLst>
                                          <p:attrName>style.visibility</p:attrName>
                                        </p:attrNameLst>
                                      </p:cBhvr>
                                      <p:to>
                                        <p:strVal val="visible"/>
                                      </p:to>
                                    </p:set>
                                    <p:animEffect filter="fade" transition="in">
                                      <p:cBhvr>
                                        <p:cTn dur="1000"/>
                                        <p:tgtEl>
                                          <p:spTgt spid="182"/>
                                        </p:tgtEl>
                                      </p:cBhvr>
                                    </p:animEffect>
                                  </p:childTnLst>
                                </p:cTn>
                              </p:par>
                              <p:par>
                                <p:cTn fill="hold" nodeType="withEffect" presetClass="entr" presetID="10" presetSubtype="0">
                                  <p:stCondLst>
                                    <p:cond delay="0"/>
                                  </p:stCondLst>
                                  <p:childTnLst>
                                    <p:set>
                                      <p:cBhvr>
                                        <p:cTn dur="1" fill="hold">
                                          <p:stCondLst>
                                            <p:cond delay="0"/>
                                          </p:stCondLst>
                                        </p:cTn>
                                        <p:tgtEl>
                                          <p:spTgt spid="181"/>
                                        </p:tgtEl>
                                        <p:attrNameLst>
                                          <p:attrName>style.visibility</p:attrName>
                                        </p:attrNameLst>
                                      </p:cBhvr>
                                      <p:to>
                                        <p:strVal val="visible"/>
                                      </p:to>
                                    </p:set>
                                    <p:animEffect filter="fade" transition="in">
                                      <p:cBhvr>
                                        <p:cTn dur="1700"/>
                                        <p:tgtEl>
                                          <p:spTgt spid="1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6"/>
          <p:cNvSpPr txBox="1"/>
          <p:nvPr/>
        </p:nvSpPr>
        <p:spPr>
          <a:xfrm>
            <a:off x="853200" y="273825"/>
            <a:ext cx="7437600" cy="1098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1200"/>
              </a:spcAft>
              <a:buNone/>
            </a:pPr>
            <a:r>
              <a:rPr lang="en-GB" sz="1800">
                <a:solidFill>
                  <a:srgbClr val="434343"/>
                </a:solidFill>
                <a:latin typeface="Economica"/>
                <a:ea typeface="Economica"/>
                <a:cs typeface="Economica"/>
                <a:sym typeface="Economica"/>
              </a:rPr>
              <a:t>Huxley's </a:t>
            </a:r>
            <a:r>
              <a:rPr i="1" lang="en-GB" sz="1800">
                <a:solidFill>
                  <a:srgbClr val="434343"/>
                </a:solidFill>
                <a:latin typeface="Economica"/>
                <a:ea typeface="Economica"/>
                <a:cs typeface="Economica"/>
                <a:sym typeface="Economica"/>
              </a:rPr>
              <a:t>Brave New World</a:t>
            </a:r>
            <a:r>
              <a:rPr lang="en-GB" sz="1800">
                <a:solidFill>
                  <a:srgbClr val="434343"/>
                </a:solidFill>
                <a:latin typeface="Economica"/>
                <a:ea typeface="Economica"/>
                <a:cs typeface="Economica"/>
                <a:sym typeface="Economica"/>
              </a:rPr>
              <a:t> , Orwell's </a:t>
            </a:r>
            <a:r>
              <a:rPr i="1" lang="en-GB" sz="1800">
                <a:solidFill>
                  <a:srgbClr val="434343"/>
                </a:solidFill>
                <a:latin typeface="Economica"/>
                <a:ea typeface="Economica"/>
                <a:cs typeface="Economica"/>
                <a:sym typeface="Economica"/>
              </a:rPr>
              <a:t>1984</a:t>
            </a:r>
            <a:r>
              <a:rPr lang="en-GB" sz="1800">
                <a:solidFill>
                  <a:srgbClr val="434343"/>
                </a:solidFill>
                <a:latin typeface="Economica"/>
                <a:ea typeface="Economica"/>
                <a:cs typeface="Economica"/>
                <a:sym typeface="Economica"/>
              </a:rPr>
              <a:t> , films such as </a:t>
            </a:r>
            <a:r>
              <a:rPr i="1" lang="en-GB" sz="1800">
                <a:solidFill>
                  <a:srgbClr val="434343"/>
                </a:solidFill>
                <a:latin typeface="Economica"/>
                <a:ea typeface="Economica"/>
                <a:cs typeface="Economica"/>
                <a:sym typeface="Economica"/>
              </a:rPr>
              <a:t>Blade Runner</a:t>
            </a:r>
            <a:r>
              <a:rPr lang="en-GB" sz="1800">
                <a:solidFill>
                  <a:srgbClr val="434343"/>
                </a:solidFill>
                <a:latin typeface="Economica"/>
                <a:ea typeface="Economica"/>
                <a:cs typeface="Economica"/>
                <a:sym typeface="Economica"/>
              </a:rPr>
              <a:t> and </a:t>
            </a:r>
            <a:r>
              <a:rPr i="1" lang="en-GB" sz="1800">
                <a:solidFill>
                  <a:srgbClr val="434343"/>
                </a:solidFill>
                <a:latin typeface="Economica"/>
                <a:ea typeface="Economica"/>
                <a:cs typeface="Economica"/>
                <a:sym typeface="Economica"/>
              </a:rPr>
              <a:t>Brazil </a:t>
            </a:r>
            <a:r>
              <a:rPr lang="en-GB" sz="1800">
                <a:solidFill>
                  <a:srgbClr val="434343"/>
                </a:solidFill>
                <a:latin typeface="Economica"/>
                <a:ea typeface="Economica"/>
                <a:cs typeface="Economica"/>
                <a:sym typeface="Economica"/>
              </a:rPr>
              <a:t>, and games like </a:t>
            </a:r>
            <a:r>
              <a:rPr i="1" lang="en-GB" sz="1800">
                <a:solidFill>
                  <a:srgbClr val="434343"/>
                </a:solidFill>
                <a:latin typeface="Economica"/>
                <a:ea typeface="Economica"/>
                <a:cs typeface="Economica"/>
                <a:sym typeface="Economica"/>
              </a:rPr>
              <a:t>A Mind Forever Voyaging</a:t>
            </a:r>
            <a:r>
              <a:rPr lang="en-GB" sz="1800">
                <a:solidFill>
                  <a:srgbClr val="434343"/>
                </a:solidFill>
                <a:latin typeface="Economica"/>
                <a:ea typeface="Economica"/>
                <a:cs typeface="Economica"/>
                <a:sym typeface="Economica"/>
              </a:rPr>
              <a:t>, </a:t>
            </a:r>
            <a:r>
              <a:rPr i="1" lang="en-GB" sz="1800">
                <a:solidFill>
                  <a:srgbClr val="434343"/>
                </a:solidFill>
                <a:latin typeface="Economica"/>
                <a:ea typeface="Economica"/>
                <a:cs typeface="Economica"/>
                <a:sym typeface="Economica"/>
              </a:rPr>
              <a:t>Bioshock </a:t>
            </a:r>
            <a:r>
              <a:rPr lang="en-GB" sz="1800">
                <a:solidFill>
                  <a:srgbClr val="434343"/>
                </a:solidFill>
                <a:latin typeface="Economica"/>
                <a:ea typeface="Economica"/>
                <a:cs typeface="Economica"/>
                <a:sym typeface="Economica"/>
              </a:rPr>
              <a:t>or </a:t>
            </a:r>
            <a:r>
              <a:rPr i="1" lang="en-GB" sz="1800">
                <a:solidFill>
                  <a:srgbClr val="434343"/>
                </a:solidFill>
                <a:latin typeface="Economica"/>
                <a:ea typeface="Economica"/>
                <a:cs typeface="Economica"/>
                <a:sym typeface="Economica"/>
              </a:rPr>
              <a:t>Cyberpunk 2077 </a:t>
            </a:r>
            <a:r>
              <a:rPr lang="en-GB" sz="1800">
                <a:solidFill>
                  <a:srgbClr val="434343"/>
                </a:solidFill>
                <a:latin typeface="Economica"/>
                <a:ea typeface="Economica"/>
                <a:cs typeface="Economica"/>
                <a:sym typeface="Economica"/>
              </a:rPr>
              <a:t> all evoke hellish cityscapes brilliantly, and warn us of political dangers. Interestingly, they too take place in fascinating urban environments</a:t>
            </a:r>
            <a:r>
              <a:rPr lang="en-GB" sz="1800">
                <a:solidFill>
                  <a:srgbClr val="434343"/>
                </a:solidFill>
                <a:latin typeface="Economica"/>
                <a:ea typeface="Economica"/>
                <a:cs typeface="Economica"/>
                <a:sym typeface="Economica"/>
              </a:rPr>
              <a:t>.</a:t>
            </a:r>
            <a:endParaRPr sz="1800">
              <a:solidFill>
                <a:srgbClr val="434343"/>
              </a:solidFill>
              <a:latin typeface="Economica"/>
              <a:ea typeface="Economica"/>
              <a:cs typeface="Economica"/>
              <a:sym typeface="Economica"/>
            </a:endParaRPr>
          </a:p>
        </p:txBody>
      </p:sp>
      <p:sp>
        <p:nvSpPr>
          <p:cNvPr id="188" name="Google Shape;188;p26"/>
          <p:cNvSpPr txBox="1"/>
          <p:nvPr/>
        </p:nvSpPr>
        <p:spPr>
          <a:xfrm>
            <a:off x="853200" y="1676875"/>
            <a:ext cx="7437600" cy="1098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1200"/>
              </a:spcAft>
              <a:buClr>
                <a:schemeClr val="dk1"/>
              </a:buClr>
              <a:buSzPts val="1100"/>
              <a:buFont typeface="Arial"/>
              <a:buNone/>
            </a:pPr>
            <a:r>
              <a:rPr lang="en-GB" sz="1800">
                <a:solidFill>
                  <a:srgbClr val="434343"/>
                </a:solidFill>
                <a:latin typeface="Economica"/>
                <a:ea typeface="Economica"/>
                <a:cs typeface="Economica"/>
                <a:sym typeface="Economica"/>
              </a:rPr>
              <a:t> Dystopias are pessimistic, and without fail deeply political and spatial in their critique of the </a:t>
            </a:r>
            <a:r>
              <a:rPr i="1" lang="en-GB" sz="1800">
                <a:solidFill>
                  <a:srgbClr val="434343"/>
                </a:solidFill>
                <a:latin typeface="Economica"/>
                <a:ea typeface="Economica"/>
                <a:cs typeface="Economica"/>
                <a:sym typeface="Economica"/>
              </a:rPr>
              <a:t>status quo</a:t>
            </a:r>
            <a:r>
              <a:rPr lang="en-GB" sz="1800">
                <a:solidFill>
                  <a:srgbClr val="434343"/>
                </a:solidFill>
                <a:latin typeface="Economica"/>
                <a:ea typeface="Economica"/>
                <a:cs typeface="Economica"/>
                <a:sym typeface="Economica"/>
              </a:rPr>
              <a:t>. They are never static, and in direct contrast to the </a:t>
            </a:r>
            <a:r>
              <a:rPr i="1" lang="en-GB" sz="1800">
                <a:solidFill>
                  <a:srgbClr val="434343"/>
                </a:solidFill>
                <a:latin typeface="Economica"/>
                <a:ea typeface="Economica"/>
                <a:cs typeface="Economica"/>
                <a:sym typeface="Economica"/>
              </a:rPr>
              <a:t>end of history narrative</a:t>
            </a:r>
            <a:r>
              <a:rPr lang="en-GB" sz="1800">
                <a:solidFill>
                  <a:srgbClr val="434343"/>
                </a:solidFill>
                <a:latin typeface="Economica"/>
                <a:ea typeface="Economica"/>
                <a:cs typeface="Economica"/>
                <a:sym typeface="Economica"/>
              </a:rPr>
              <a:t> which, in turn, so spectacularly and quickly collapsed.</a:t>
            </a:r>
            <a:endParaRPr sz="1800">
              <a:solidFill>
                <a:srgbClr val="434343"/>
              </a:solidFill>
              <a:latin typeface="Economica"/>
              <a:ea typeface="Economica"/>
              <a:cs typeface="Economica"/>
              <a:sym typeface="Economica"/>
            </a:endParaRPr>
          </a:p>
        </p:txBody>
      </p:sp>
      <p:sp>
        <p:nvSpPr>
          <p:cNvPr id="189" name="Google Shape;189;p26"/>
          <p:cNvSpPr txBox="1"/>
          <p:nvPr/>
        </p:nvSpPr>
        <p:spPr>
          <a:xfrm>
            <a:off x="1381488" y="3055725"/>
            <a:ext cx="5128200" cy="780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1200"/>
              </a:spcAft>
              <a:buClr>
                <a:schemeClr val="dk1"/>
              </a:buClr>
              <a:buSzPts val="1100"/>
              <a:buFont typeface="Arial"/>
              <a:buNone/>
            </a:pPr>
            <a:r>
              <a:rPr b="1" lang="en-GB" sz="1800">
                <a:solidFill>
                  <a:srgbClr val="434343"/>
                </a:solidFill>
                <a:latin typeface="Economica"/>
                <a:ea typeface="Economica"/>
                <a:cs typeface="Economica"/>
                <a:sym typeface="Economica"/>
              </a:rPr>
              <a:t>They are also incredibly popular in video games; an increasingly influential and active element of popular culture. </a:t>
            </a:r>
            <a:endParaRPr b="1"/>
          </a:p>
        </p:txBody>
      </p:sp>
      <p:pic>
        <p:nvPicPr>
          <p:cNvPr id="190" name="Google Shape;190;p26"/>
          <p:cNvPicPr preferRelativeResize="0"/>
          <p:nvPr/>
        </p:nvPicPr>
        <p:blipFill>
          <a:blip r:embed="rId3">
            <a:alphaModFix/>
          </a:blip>
          <a:stretch>
            <a:fillRect/>
          </a:stretch>
        </p:blipFill>
        <p:spPr>
          <a:xfrm>
            <a:off x="6291992" y="2861950"/>
            <a:ext cx="1470526" cy="195904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
                                        </p:tgtEl>
                                        <p:attrNameLst>
                                          <p:attrName>style.visibility</p:attrName>
                                        </p:attrNameLst>
                                      </p:cBhvr>
                                      <p:to>
                                        <p:strVal val="visible"/>
                                      </p:to>
                                    </p:set>
                                    <p:animEffect filter="fade" transition="in">
                                      <p:cBhvr>
                                        <p:cTn dur="1000"/>
                                        <p:tgtEl>
                                          <p:spTgt spid="1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9"/>
                                        </p:tgtEl>
                                        <p:attrNameLst>
                                          <p:attrName>style.visibility</p:attrName>
                                        </p:attrNameLst>
                                      </p:cBhvr>
                                      <p:to>
                                        <p:strVal val="visible"/>
                                      </p:to>
                                    </p:set>
                                    <p:animEffect filter="fade" transition="in">
                                      <p:cBhvr>
                                        <p:cTn dur="1000"/>
                                        <p:tgtEl>
                                          <p:spTgt spid="189"/>
                                        </p:tgtEl>
                                      </p:cBhvr>
                                    </p:animEffect>
                                  </p:childTnLst>
                                </p:cTn>
                              </p:par>
                              <p:par>
                                <p:cTn fill="hold" nodeType="withEffect" presetClass="entr" presetID="10" presetSubtype="0">
                                  <p:stCondLst>
                                    <p:cond delay="0"/>
                                  </p:stCondLst>
                                  <p:childTnLst>
                                    <p:set>
                                      <p:cBhvr>
                                        <p:cTn dur="1" fill="hold">
                                          <p:stCondLst>
                                            <p:cond delay="0"/>
                                          </p:stCondLst>
                                        </p:cTn>
                                        <p:tgtEl>
                                          <p:spTgt spid="190"/>
                                        </p:tgtEl>
                                        <p:attrNameLst>
                                          <p:attrName>style.visibility</p:attrName>
                                        </p:attrNameLst>
                                      </p:cBhvr>
                                      <p:to>
                                        <p:strVal val="visible"/>
                                      </p:to>
                                    </p:set>
                                    <p:animEffect filter="fade" transition="in">
                                      <p:cBhvr>
                                        <p:cTn dur="1500"/>
                                        <p:tgtEl>
                                          <p:spTgt spid="190"/>
                                        </p:tgtEl>
                                      </p:cBhvr>
                                    </p:animEffect>
                                  </p:childTnLst>
                                </p:cTn>
                              </p:par>
                              <p:par>
                                <p:cTn fill="hold" nodeType="withEffect" presetClass="emph" presetID="8" presetSubtype="0">
                                  <p:stCondLst>
                                    <p:cond delay="0"/>
                                  </p:stCondLst>
                                  <p:childTnLst>
                                    <p:animRot by="-21600000">
                                      <p:cBhvr>
                                        <p:cTn dur="1000" fill="hold"/>
                                        <p:tgtEl>
                                          <p:spTgt spid="190"/>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7"/>
          <p:cNvSpPr txBox="1"/>
          <p:nvPr>
            <p:ph type="title"/>
          </p:nvPr>
        </p:nvSpPr>
        <p:spPr>
          <a:xfrm>
            <a:off x="311700" y="2006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latin typeface="Economica"/>
                <a:ea typeface="Economica"/>
                <a:cs typeface="Economica"/>
                <a:sym typeface="Economica"/>
              </a:rPr>
              <a:t>Video Games and the Imagination of Utopia</a:t>
            </a:r>
            <a:endParaRPr>
              <a:latin typeface="Economica"/>
              <a:ea typeface="Economica"/>
              <a:cs typeface="Economica"/>
              <a:sym typeface="Economica"/>
            </a:endParaRPr>
          </a:p>
        </p:txBody>
      </p:sp>
      <p:sp>
        <p:nvSpPr>
          <p:cNvPr id="196" name="Google Shape;196;p27"/>
          <p:cNvSpPr txBox="1"/>
          <p:nvPr/>
        </p:nvSpPr>
        <p:spPr>
          <a:xfrm>
            <a:off x="853200" y="918750"/>
            <a:ext cx="7437600" cy="780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1200"/>
              </a:spcAft>
              <a:buNone/>
            </a:pPr>
            <a:r>
              <a:rPr lang="en-GB" sz="1800">
                <a:solidFill>
                  <a:srgbClr val="434343"/>
                </a:solidFill>
                <a:latin typeface="Economica"/>
                <a:ea typeface="Economica"/>
                <a:cs typeface="Economica"/>
                <a:sym typeface="Economica"/>
              </a:rPr>
              <a:t>Vi</a:t>
            </a:r>
            <a:r>
              <a:rPr lang="en-GB" sz="1800">
                <a:solidFill>
                  <a:srgbClr val="434343"/>
                </a:solidFill>
                <a:latin typeface="Economica"/>
                <a:ea typeface="Economica"/>
                <a:cs typeface="Economica"/>
                <a:sym typeface="Economica"/>
              </a:rPr>
              <a:t>deo gaming, as a medium, is defined by its ability to induce immersive experiences. As players suspend their disbelief they experience different, often impossible places and situations. </a:t>
            </a:r>
            <a:endParaRPr sz="1800">
              <a:solidFill>
                <a:srgbClr val="434343"/>
              </a:solidFill>
              <a:latin typeface="Economica"/>
              <a:ea typeface="Economica"/>
              <a:cs typeface="Economica"/>
              <a:sym typeface="Economica"/>
            </a:endParaRPr>
          </a:p>
        </p:txBody>
      </p:sp>
      <p:sp>
        <p:nvSpPr>
          <p:cNvPr id="197" name="Google Shape;197;p27"/>
          <p:cNvSpPr txBox="1"/>
          <p:nvPr/>
        </p:nvSpPr>
        <p:spPr>
          <a:xfrm>
            <a:off x="337200" y="3061650"/>
            <a:ext cx="8469600" cy="1417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1200"/>
              </a:spcAft>
              <a:buClr>
                <a:schemeClr val="dk1"/>
              </a:buClr>
              <a:buSzPts val="1100"/>
              <a:buFont typeface="Arial"/>
              <a:buNone/>
            </a:pPr>
            <a:r>
              <a:rPr lang="en-GB" sz="1800">
                <a:solidFill>
                  <a:schemeClr val="accent5"/>
                </a:solidFill>
                <a:latin typeface="Economica"/>
                <a:ea typeface="Economica"/>
                <a:cs typeface="Economica"/>
                <a:sym typeface="Economica"/>
              </a:rPr>
              <a:t>Video games do not have to be useful in a measurable way.</a:t>
            </a:r>
            <a:r>
              <a:rPr lang="en-GB" sz="1800">
                <a:solidFill>
                  <a:srgbClr val="434343"/>
                </a:solidFill>
                <a:latin typeface="Economica"/>
                <a:ea typeface="Economica"/>
                <a:cs typeface="Economica"/>
                <a:sym typeface="Economica"/>
              </a:rPr>
              <a:t> They are a popular art form  with mainstream appeal, and thus in a position to enlighten, inspire, start discourses, and, in certain cases, spread ideas. </a:t>
            </a:r>
            <a:r>
              <a:rPr b="1" lang="en-GB" sz="1800">
                <a:solidFill>
                  <a:srgbClr val="434343"/>
                </a:solidFill>
                <a:latin typeface="Economica"/>
                <a:ea typeface="Economica"/>
                <a:cs typeface="Economica"/>
                <a:sym typeface="Economica"/>
              </a:rPr>
              <a:t>It is in the nature and design sensibilities of video games to present convincing synthetic worlds and spaces, and enrich imaginations.</a:t>
            </a:r>
            <a:endParaRPr b="1"/>
          </a:p>
        </p:txBody>
      </p:sp>
      <p:sp>
        <p:nvSpPr>
          <p:cNvPr id="198" name="Google Shape;198;p27"/>
          <p:cNvSpPr txBox="1"/>
          <p:nvPr/>
        </p:nvSpPr>
        <p:spPr>
          <a:xfrm>
            <a:off x="853200" y="1934700"/>
            <a:ext cx="7437600" cy="780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1200"/>
              </a:spcAft>
              <a:buClr>
                <a:schemeClr val="dk1"/>
              </a:buClr>
              <a:buSzPts val="1100"/>
              <a:buFont typeface="Arial"/>
              <a:buNone/>
            </a:pPr>
            <a:r>
              <a:rPr lang="en-GB" sz="1800">
                <a:solidFill>
                  <a:srgbClr val="434343"/>
                </a:solidFill>
                <a:latin typeface="Economica"/>
                <a:ea typeface="Economica"/>
                <a:cs typeface="Economica"/>
                <a:sym typeface="Economica"/>
              </a:rPr>
              <a:t>Such in-game sensations and thoughts are unavoidably transferred back into the real world, potentially taking part in its evolution.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
                                        </p:tgtEl>
                                        <p:attrNameLst>
                                          <p:attrName>style.visibility</p:attrName>
                                        </p:attrNameLst>
                                      </p:cBhvr>
                                      <p:to>
                                        <p:strVal val="visible"/>
                                      </p:to>
                                    </p:set>
                                    <p:animEffect filter="fade" transition="in">
                                      <p:cBhvr>
                                        <p:cTn dur="1000"/>
                                        <p:tgtEl>
                                          <p:spTgt spid="1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1000"/>
                                        <p:tgtEl>
                                          <p:spTgt spid="1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28"/>
          <p:cNvSpPr txBox="1"/>
          <p:nvPr/>
        </p:nvSpPr>
        <p:spPr>
          <a:xfrm>
            <a:off x="906300" y="270350"/>
            <a:ext cx="7331400" cy="1098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1200"/>
              </a:spcAft>
              <a:buNone/>
            </a:pPr>
            <a:r>
              <a:rPr b="1" lang="en-GB" sz="1800">
                <a:solidFill>
                  <a:srgbClr val="434343"/>
                </a:solidFill>
                <a:latin typeface="Economica"/>
                <a:ea typeface="Economica"/>
                <a:cs typeface="Economica"/>
                <a:sym typeface="Economica"/>
              </a:rPr>
              <a:t>G</a:t>
            </a:r>
            <a:r>
              <a:rPr b="1" lang="en-GB" sz="1800">
                <a:solidFill>
                  <a:srgbClr val="434343"/>
                </a:solidFill>
                <a:latin typeface="Economica"/>
                <a:ea typeface="Economica"/>
                <a:cs typeface="Economica"/>
                <a:sym typeface="Economica"/>
              </a:rPr>
              <a:t>ames and utopian thought are compatible.</a:t>
            </a:r>
            <a:r>
              <a:rPr lang="en-GB" sz="1800">
                <a:solidFill>
                  <a:srgbClr val="434343"/>
                </a:solidFill>
                <a:latin typeface="Economica"/>
                <a:ea typeface="Economica"/>
                <a:cs typeface="Economica"/>
                <a:sym typeface="Economica"/>
              </a:rPr>
              <a:t> The immersive, interactive, navigable urban worlds of gaming can inform the way we look at cities, life, and society as a whole. They can convey radical ideas, and imbue them with fully fleshed out (albeit digital) forms. </a:t>
            </a:r>
            <a:endParaRPr/>
          </a:p>
        </p:txBody>
      </p:sp>
      <p:pic>
        <p:nvPicPr>
          <p:cNvPr id="204" name="Google Shape;204;p28"/>
          <p:cNvPicPr preferRelativeResize="0"/>
          <p:nvPr/>
        </p:nvPicPr>
        <p:blipFill>
          <a:blip r:embed="rId3">
            <a:alphaModFix/>
          </a:blip>
          <a:stretch>
            <a:fillRect/>
          </a:stretch>
        </p:blipFill>
        <p:spPr>
          <a:xfrm>
            <a:off x="573250" y="1480250"/>
            <a:ext cx="3197001" cy="3197001"/>
          </a:xfrm>
          <a:prstGeom prst="rect">
            <a:avLst/>
          </a:prstGeom>
          <a:noFill/>
          <a:ln>
            <a:noFill/>
          </a:ln>
        </p:spPr>
      </p:pic>
      <p:pic>
        <p:nvPicPr>
          <p:cNvPr id="205" name="Google Shape;205;p28"/>
          <p:cNvPicPr preferRelativeResize="0"/>
          <p:nvPr/>
        </p:nvPicPr>
        <p:blipFill>
          <a:blip r:embed="rId4">
            <a:alphaModFix/>
          </a:blip>
          <a:stretch>
            <a:fillRect/>
          </a:stretch>
        </p:blipFill>
        <p:spPr>
          <a:xfrm>
            <a:off x="3882525" y="1480250"/>
            <a:ext cx="4620626" cy="31969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5"/>
                                        </p:tgtEl>
                                        <p:attrNameLst>
                                          <p:attrName>style.visibility</p:attrName>
                                        </p:attrNameLst>
                                      </p:cBhvr>
                                      <p:to>
                                        <p:strVal val="visible"/>
                                      </p:to>
                                    </p:set>
                                    <p:animEffect filter="fade" transition="in">
                                      <p:cBhvr>
                                        <p:cTn dur="1000"/>
                                        <p:tgtEl>
                                          <p:spTgt spid="205"/>
                                        </p:tgtEl>
                                      </p:cBhvr>
                                    </p:animEffect>
                                  </p:childTnLst>
                                </p:cTn>
                              </p:par>
                              <p:par>
                                <p:cTn fill="hold" nodeType="withEffect" presetClass="entr" presetID="10" presetSubtype="0">
                                  <p:stCondLst>
                                    <p:cond delay="0"/>
                                  </p:stCondLst>
                                  <p:childTnLst>
                                    <p:set>
                                      <p:cBhvr>
                                        <p:cTn dur="1" fill="hold">
                                          <p:stCondLst>
                                            <p:cond delay="0"/>
                                          </p:stCondLst>
                                        </p:cTn>
                                        <p:tgtEl>
                                          <p:spTgt spid="204"/>
                                        </p:tgtEl>
                                        <p:attrNameLst>
                                          <p:attrName>style.visibility</p:attrName>
                                        </p:attrNameLst>
                                      </p:cBhvr>
                                      <p:to>
                                        <p:strVal val="visible"/>
                                      </p:to>
                                    </p:set>
                                    <p:animEffect filter="fade" transition="in">
                                      <p:cBhvr>
                                        <p:cTn dur="1000"/>
                                        <p:tgtEl>
                                          <p:spTgt spid="2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29"/>
          <p:cNvSpPr txBox="1"/>
          <p:nvPr/>
        </p:nvSpPr>
        <p:spPr>
          <a:xfrm>
            <a:off x="702300" y="386975"/>
            <a:ext cx="7739400" cy="1098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1200"/>
              </a:spcAft>
              <a:buClr>
                <a:schemeClr val="dk1"/>
              </a:buClr>
              <a:buSzPts val="1100"/>
              <a:buFont typeface="Arial"/>
              <a:buNone/>
            </a:pPr>
            <a:r>
              <a:rPr lang="en-GB" sz="1800">
                <a:solidFill>
                  <a:srgbClr val="434343"/>
                </a:solidFill>
                <a:latin typeface="Economica"/>
                <a:ea typeface="Economica"/>
                <a:cs typeface="Economica"/>
                <a:sym typeface="Economica"/>
              </a:rPr>
              <a:t>Playing and interacting in substantially different, </a:t>
            </a:r>
            <a:r>
              <a:rPr i="1" lang="en-GB" sz="1800">
                <a:solidFill>
                  <a:srgbClr val="434343"/>
                </a:solidFill>
                <a:latin typeface="Economica"/>
                <a:ea typeface="Economica"/>
                <a:cs typeface="Economica"/>
                <a:sym typeface="Economica"/>
              </a:rPr>
              <a:t>dynamic</a:t>
            </a:r>
            <a:r>
              <a:rPr lang="en-GB" sz="1800">
                <a:solidFill>
                  <a:srgbClr val="434343"/>
                </a:solidFill>
                <a:latin typeface="Economica"/>
                <a:ea typeface="Economica"/>
                <a:cs typeface="Economica"/>
                <a:sym typeface="Economica"/>
              </a:rPr>
              <a:t>, usually urban locales populated by clever automatons, and </a:t>
            </a:r>
            <a:r>
              <a:rPr lang="en-GB" sz="1800">
                <a:solidFill>
                  <a:srgbClr val="434343"/>
                </a:solidFill>
                <a:latin typeface="Economica"/>
                <a:ea typeface="Economica"/>
                <a:cs typeface="Economica"/>
                <a:sym typeface="Economica"/>
              </a:rPr>
              <a:t>supported by simulation systems</a:t>
            </a:r>
            <a:r>
              <a:rPr lang="en-GB" sz="1800">
                <a:solidFill>
                  <a:srgbClr val="434343"/>
                </a:solidFill>
                <a:latin typeface="Economica"/>
                <a:ea typeface="Economica"/>
                <a:cs typeface="Economica"/>
                <a:sym typeface="Economica"/>
              </a:rPr>
              <a:t>, sounds like something that would have been enthusiastically adopted by the utopian thinkers of the 19th century. </a:t>
            </a:r>
            <a:endParaRPr/>
          </a:p>
        </p:txBody>
      </p:sp>
      <p:sp>
        <p:nvSpPr>
          <p:cNvPr id="211" name="Google Shape;211;p29"/>
          <p:cNvSpPr txBox="1"/>
          <p:nvPr/>
        </p:nvSpPr>
        <p:spPr>
          <a:xfrm>
            <a:off x="1727300" y="2782700"/>
            <a:ext cx="53268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800">
                <a:solidFill>
                  <a:srgbClr val="434343"/>
                </a:solidFill>
                <a:latin typeface="Economica"/>
                <a:ea typeface="Economica"/>
                <a:cs typeface="Economica"/>
                <a:sym typeface="Economica"/>
              </a:rPr>
              <a:t>Alexander Galloway  argues that</a:t>
            </a:r>
            <a:r>
              <a:rPr i="1" lang="en-GB" sz="1800">
                <a:solidFill>
                  <a:srgbClr val="434343"/>
                </a:solidFill>
                <a:latin typeface="Economica"/>
                <a:ea typeface="Economica"/>
                <a:cs typeface="Economica"/>
                <a:sym typeface="Economica"/>
              </a:rPr>
              <a:t> </a:t>
            </a:r>
            <a:r>
              <a:rPr b="1" i="1" lang="en-GB" sz="1800">
                <a:solidFill>
                  <a:srgbClr val="434343"/>
                </a:solidFill>
                <a:latin typeface="Economica"/>
                <a:ea typeface="Economica"/>
                <a:cs typeface="Economica"/>
                <a:sym typeface="Economica"/>
              </a:rPr>
              <a:t>all video games are, at a certain level, utopian projects anyway</a:t>
            </a:r>
            <a:r>
              <a:rPr i="1" lang="en-GB" sz="1800">
                <a:solidFill>
                  <a:srgbClr val="434343"/>
                </a:solidFill>
                <a:latin typeface="Economica"/>
                <a:ea typeface="Economica"/>
                <a:cs typeface="Economica"/>
                <a:sym typeface="Economica"/>
              </a:rPr>
              <a:t>, due to them featuring worlds that pick and mix the laws and rules they are simulating. </a:t>
            </a:r>
            <a:r>
              <a:rPr i="1" lang="en-GB" sz="1800">
                <a:solidFill>
                  <a:schemeClr val="accent5"/>
                </a:solidFill>
                <a:latin typeface="Economica"/>
                <a:ea typeface="Economica"/>
                <a:cs typeface="Economica"/>
                <a:sym typeface="Economica"/>
              </a:rPr>
              <a:t>This freedom to shape rules is according to Galloway utopia's scaffolding</a:t>
            </a:r>
            <a:r>
              <a:rPr i="1" lang="en-GB" sz="1800">
                <a:solidFill>
                  <a:srgbClr val="434343"/>
                </a:solidFill>
                <a:latin typeface="Economica"/>
                <a:ea typeface="Economica"/>
                <a:cs typeface="Economica"/>
                <a:sym typeface="Economica"/>
              </a:rPr>
              <a:t>. </a:t>
            </a:r>
            <a:endParaRPr i="1"/>
          </a:p>
        </p:txBody>
      </p:sp>
      <p:sp>
        <p:nvSpPr>
          <p:cNvPr id="212" name="Google Shape;212;p29"/>
          <p:cNvSpPr txBox="1"/>
          <p:nvPr/>
        </p:nvSpPr>
        <p:spPr>
          <a:xfrm>
            <a:off x="702300" y="1665175"/>
            <a:ext cx="7739400" cy="780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1200"/>
              </a:spcAft>
              <a:buClr>
                <a:schemeClr val="dk1"/>
              </a:buClr>
              <a:buSzPts val="1100"/>
              <a:buFont typeface="Arial"/>
              <a:buNone/>
            </a:pPr>
            <a:r>
              <a:rPr lang="en-GB" sz="1800">
                <a:solidFill>
                  <a:schemeClr val="accent5"/>
                </a:solidFill>
                <a:latin typeface="Economica"/>
                <a:ea typeface="Economica"/>
                <a:cs typeface="Economica"/>
                <a:sym typeface="Economica"/>
              </a:rPr>
              <a:t>Such a powerful medium can indeed liberate or at the very least trigger our imagination to the point of picturing the unthinkable. Maybe not necessarily collectively, but at the very least on a minority level. </a:t>
            </a:r>
            <a:r>
              <a:rPr lang="en-GB" sz="1800">
                <a:solidFill>
                  <a:srgbClr val="434343"/>
                </a:solidFill>
                <a:latin typeface="Economica"/>
                <a:ea typeface="Economica"/>
                <a:cs typeface="Economica"/>
                <a:sym typeface="Economica"/>
              </a:rPr>
              <a:t> </a:t>
            </a:r>
            <a:endParaRPr/>
          </a:p>
        </p:txBody>
      </p:sp>
      <p:pic>
        <p:nvPicPr>
          <p:cNvPr id="213" name="Google Shape;213;p29"/>
          <p:cNvPicPr preferRelativeResize="0"/>
          <p:nvPr/>
        </p:nvPicPr>
        <p:blipFill>
          <a:blip r:embed="rId3">
            <a:alphaModFix/>
          </a:blip>
          <a:stretch>
            <a:fillRect/>
          </a:stretch>
        </p:blipFill>
        <p:spPr>
          <a:xfrm>
            <a:off x="985000" y="2782700"/>
            <a:ext cx="591005" cy="1098900"/>
          </a:xfrm>
          <a:prstGeom prst="rect">
            <a:avLst/>
          </a:prstGeom>
          <a:noFill/>
          <a:ln>
            <a:noFill/>
          </a:ln>
        </p:spPr>
      </p:pic>
      <p:pic>
        <p:nvPicPr>
          <p:cNvPr id="214" name="Google Shape;214;p29"/>
          <p:cNvPicPr preferRelativeResize="0"/>
          <p:nvPr/>
        </p:nvPicPr>
        <p:blipFill>
          <a:blip r:embed="rId4">
            <a:alphaModFix/>
          </a:blip>
          <a:stretch>
            <a:fillRect/>
          </a:stretch>
        </p:blipFill>
        <p:spPr>
          <a:xfrm>
            <a:off x="7205400" y="2879750"/>
            <a:ext cx="953591" cy="10989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2"/>
                                        </p:tgtEl>
                                        <p:attrNameLst>
                                          <p:attrName>style.visibility</p:attrName>
                                        </p:attrNameLst>
                                      </p:cBhvr>
                                      <p:to>
                                        <p:strVal val="visible"/>
                                      </p:to>
                                    </p:set>
                                    <p:animEffect filter="fade" transition="in">
                                      <p:cBhvr>
                                        <p:cTn dur="1000"/>
                                        <p:tgtEl>
                                          <p:spTgt spid="2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1"/>
                                        </p:tgtEl>
                                        <p:attrNameLst>
                                          <p:attrName>style.visibility</p:attrName>
                                        </p:attrNameLst>
                                      </p:cBhvr>
                                      <p:to>
                                        <p:strVal val="visible"/>
                                      </p:to>
                                    </p:set>
                                    <p:animEffect filter="fade" transition="in">
                                      <p:cBhvr>
                                        <p:cTn dur="1000"/>
                                        <p:tgtEl>
                                          <p:spTgt spid="211"/>
                                        </p:tgtEl>
                                      </p:cBhvr>
                                    </p:animEffect>
                                  </p:childTnLst>
                                </p:cTn>
                              </p:par>
                              <p:par>
                                <p:cTn fill="hold" nodeType="with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1000"/>
                                        <p:tgtEl>
                                          <p:spTgt spid="213"/>
                                        </p:tgtEl>
                                      </p:cBhvr>
                                    </p:animEffect>
                                  </p:childTnLst>
                                </p:cTn>
                              </p:par>
                              <p:par>
                                <p:cTn fill="hold" nodeType="withEffect" presetClass="entr" presetID="10" presetSubtype="0">
                                  <p:stCondLst>
                                    <p:cond delay="0"/>
                                  </p:stCondLst>
                                  <p:childTnLst>
                                    <p:set>
                                      <p:cBhvr>
                                        <p:cTn dur="1" fill="hold">
                                          <p:stCondLst>
                                            <p:cond delay="0"/>
                                          </p:stCondLst>
                                        </p:cTn>
                                        <p:tgtEl>
                                          <p:spTgt spid="214"/>
                                        </p:tgtEl>
                                        <p:attrNameLst>
                                          <p:attrName>style.visibility</p:attrName>
                                        </p:attrNameLst>
                                      </p:cBhvr>
                                      <p:to>
                                        <p:strVal val="visible"/>
                                      </p:to>
                                    </p:set>
                                    <p:animEffect filter="fade" transition="in">
                                      <p:cBhvr>
                                        <p:cTn dur="1000"/>
                                        <p:tgtEl>
                                          <p:spTgt spid="2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30"/>
          <p:cNvSpPr txBox="1"/>
          <p:nvPr/>
        </p:nvSpPr>
        <p:spPr>
          <a:xfrm>
            <a:off x="763350" y="458850"/>
            <a:ext cx="7617300" cy="1098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1200"/>
              </a:spcAft>
              <a:buNone/>
            </a:pPr>
            <a:r>
              <a:rPr lang="en-GB" sz="1800">
                <a:solidFill>
                  <a:srgbClr val="434343"/>
                </a:solidFill>
                <a:latin typeface="Economica"/>
                <a:ea typeface="Economica"/>
                <a:cs typeface="Economica"/>
                <a:sym typeface="Economica"/>
              </a:rPr>
              <a:t>Huizinga’s </a:t>
            </a:r>
            <a:r>
              <a:rPr b="1" lang="en-GB" sz="1800">
                <a:solidFill>
                  <a:srgbClr val="434343"/>
                </a:solidFill>
                <a:latin typeface="Economica"/>
                <a:ea typeface="Economica"/>
                <a:cs typeface="Economica"/>
                <a:sym typeface="Economica"/>
              </a:rPr>
              <a:t>magic circle</a:t>
            </a:r>
            <a:r>
              <a:rPr lang="en-GB" sz="1800">
                <a:solidFill>
                  <a:srgbClr val="434343"/>
                </a:solidFill>
                <a:latin typeface="Economica"/>
                <a:ea typeface="Economica"/>
                <a:cs typeface="Economica"/>
                <a:sym typeface="Economica"/>
              </a:rPr>
              <a:t> referred to social contexts where specific agreed upon rules distinguished </a:t>
            </a:r>
            <a:r>
              <a:rPr i="1" lang="en-GB" sz="1800">
                <a:solidFill>
                  <a:srgbClr val="434343"/>
                </a:solidFill>
                <a:latin typeface="Economica"/>
                <a:ea typeface="Economica"/>
                <a:cs typeface="Economica"/>
                <a:sym typeface="Economica"/>
              </a:rPr>
              <a:t>one type of social space from another</a:t>
            </a:r>
            <a:r>
              <a:rPr lang="en-GB" sz="1800">
                <a:solidFill>
                  <a:srgbClr val="434343"/>
                </a:solidFill>
                <a:latin typeface="Economica"/>
                <a:ea typeface="Economica"/>
                <a:cs typeface="Economica"/>
                <a:sym typeface="Economica"/>
              </a:rPr>
              <a:t>: the tennis-court, the chessboard, the arena, the temple, or, indeed, the video game screen. </a:t>
            </a:r>
            <a:endParaRPr/>
          </a:p>
        </p:txBody>
      </p:sp>
      <p:sp>
        <p:nvSpPr>
          <p:cNvPr id="220" name="Google Shape;220;p30"/>
          <p:cNvSpPr txBox="1"/>
          <p:nvPr/>
        </p:nvSpPr>
        <p:spPr>
          <a:xfrm>
            <a:off x="763350" y="1901975"/>
            <a:ext cx="7617300" cy="780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1200"/>
              </a:spcAft>
              <a:buClr>
                <a:schemeClr val="dk1"/>
              </a:buClr>
              <a:buSzPts val="1100"/>
              <a:buFont typeface="Arial"/>
              <a:buNone/>
            </a:pPr>
            <a:r>
              <a:rPr lang="en-GB" sz="1800">
                <a:solidFill>
                  <a:schemeClr val="accent5"/>
                </a:solidFill>
                <a:latin typeface="Economica"/>
                <a:ea typeface="Economica"/>
                <a:cs typeface="Economica"/>
                <a:sym typeface="Economica"/>
              </a:rPr>
              <a:t>But, just as a wedding ritual does not exclusively matter within the confines of the temple, and carries significance within civil society, so do gaming's virtual worlds influence people in the actual world.</a:t>
            </a:r>
            <a:r>
              <a:rPr lang="en-GB" sz="1800">
                <a:solidFill>
                  <a:srgbClr val="434343"/>
                </a:solidFill>
                <a:latin typeface="Economica"/>
                <a:ea typeface="Economica"/>
                <a:cs typeface="Economica"/>
                <a:sym typeface="Economica"/>
              </a:rPr>
              <a:t> </a:t>
            </a:r>
            <a:endParaRPr/>
          </a:p>
        </p:txBody>
      </p:sp>
      <p:sp>
        <p:nvSpPr>
          <p:cNvPr id="221" name="Google Shape;221;p30"/>
          <p:cNvSpPr txBox="1"/>
          <p:nvPr/>
        </p:nvSpPr>
        <p:spPr>
          <a:xfrm>
            <a:off x="763350" y="3026500"/>
            <a:ext cx="7617300" cy="1098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1200"/>
              </a:spcAft>
              <a:buClr>
                <a:schemeClr val="dk1"/>
              </a:buClr>
              <a:buSzPts val="1100"/>
              <a:buFont typeface="Arial"/>
              <a:buNone/>
            </a:pPr>
            <a:r>
              <a:rPr b="1" lang="en-GB" sz="1800">
                <a:solidFill>
                  <a:srgbClr val="434343"/>
                </a:solidFill>
                <a:latin typeface="Economica"/>
                <a:ea typeface="Economica"/>
                <a:cs typeface="Economica"/>
                <a:sym typeface="Economica"/>
              </a:rPr>
              <a:t>Play moves out of the playground's boundaries</a:t>
            </a:r>
            <a:r>
              <a:rPr lang="en-GB" sz="1800">
                <a:solidFill>
                  <a:srgbClr val="434343"/>
                </a:solidFill>
                <a:latin typeface="Economica"/>
                <a:ea typeface="Economica"/>
                <a:cs typeface="Economica"/>
                <a:sym typeface="Economica"/>
              </a:rPr>
              <a:t> just as effortlessly as</a:t>
            </a:r>
            <a:r>
              <a:rPr i="1" lang="en-GB" sz="1800">
                <a:solidFill>
                  <a:srgbClr val="434343"/>
                </a:solidFill>
                <a:latin typeface="Economica"/>
                <a:ea typeface="Economica"/>
                <a:cs typeface="Economica"/>
                <a:sym typeface="Economica"/>
              </a:rPr>
              <a:t> Bioshock</a:t>
            </a:r>
            <a:r>
              <a:rPr lang="en-GB" sz="1800">
                <a:solidFill>
                  <a:srgbClr val="434343"/>
                </a:solidFill>
                <a:latin typeface="Economica"/>
                <a:ea typeface="Economica"/>
                <a:cs typeface="Economica"/>
                <a:sym typeface="Economica"/>
              </a:rPr>
              <a:t>'s  critique of Ayn Rand sparked a wider discourse on ‘objectivism’. Even more emphatically, augmented reality game </a:t>
            </a:r>
            <a:r>
              <a:rPr i="1" lang="en-GB" sz="1800">
                <a:solidFill>
                  <a:srgbClr val="434343"/>
                </a:solidFill>
                <a:latin typeface="Economica"/>
                <a:ea typeface="Economica"/>
                <a:cs typeface="Economica"/>
                <a:sym typeface="Economica"/>
              </a:rPr>
              <a:t>Pokémon GO</a:t>
            </a:r>
            <a:r>
              <a:rPr lang="en-GB" sz="1800">
                <a:solidFill>
                  <a:srgbClr val="434343"/>
                </a:solidFill>
                <a:latin typeface="Economica"/>
                <a:ea typeface="Economica"/>
                <a:cs typeface="Economica"/>
                <a:sym typeface="Economica"/>
              </a:rPr>
              <a:t>  had thousands hunting for cartoon monsters in actual cityscapes worldwide.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
                                        </p:tgtEl>
                                        <p:attrNameLst>
                                          <p:attrName>style.visibility</p:attrName>
                                        </p:attrNameLst>
                                      </p:cBhvr>
                                      <p:to>
                                        <p:strVal val="visible"/>
                                      </p:to>
                                    </p:set>
                                    <p:animEffect filter="fade" transition="in">
                                      <p:cBhvr>
                                        <p:cTn dur="1000"/>
                                        <p:tgtEl>
                                          <p:spTgt spid="2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
                                        </p:tgtEl>
                                        <p:attrNameLst>
                                          <p:attrName>style.visibility</p:attrName>
                                        </p:attrNameLst>
                                      </p:cBhvr>
                                      <p:to>
                                        <p:strVal val="visible"/>
                                      </p:to>
                                    </p:set>
                                    <p:animEffect filter="fade" transition="in">
                                      <p:cBhvr>
                                        <p:cTn dur="1000"/>
                                        <p:tgtEl>
                                          <p:spTgt spid="2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1"/>
          <p:cNvSpPr txBox="1"/>
          <p:nvPr/>
        </p:nvSpPr>
        <p:spPr>
          <a:xfrm>
            <a:off x="942000" y="342925"/>
            <a:ext cx="72600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800">
                <a:solidFill>
                  <a:srgbClr val="434343"/>
                </a:solidFill>
                <a:latin typeface="Economica"/>
                <a:ea typeface="Economica"/>
                <a:cs typeface="Economica"/>
                <a:sym typeface="Economica"/>
              </a:rPr>
              <a:t>Video games are indeed a medium that can inspire novel thoughts, as well as a rare medium that demands the </a:t>
            </a:r>
            <a:r>
              <a:rPr b="1" lang="en-GB" sz="1800">
                <a:solidFill>
                  <a:srgbClr val="434343"/>
                </a:solidFill>
                <a:latin typeface="Economica"/>
                <a:ea typeface="Economica"/>
                <a:cs typeface="Economica"/>
                <a:sym typeface="Economica"/>
              </a:rPr>
              <a:t>participation of audiences</a:t>
            </a:r>
            <a:r>
              <a:rPr lang="en-GB" sz="1800">
                <a:solidFill>
                  <a:srgbClr val="434343"/>
                </a:solidFill>
                <a:latin typeface="Economica"/>
                <a:ea typeface="Economica"/>
                <a:cs typeface="Economica"/>
                <a:sym typeface="Economica"/>
              </a:rPr>
              <a:t>. Players of games have to think, react appropriately, and explore. They have to understand interlocking systems. </a:t>
            </a:r>
            <a:endParaRPr sz="1100">
              <a:solidFill>
                <a:schemeClr val="dk1"/>
              </a:solidFill>
              <a:latin typeface="Calibri"/>
              <a:ea typeface="Calibri"/>
              <a:cs typeface="Calibri"/>
              <a:sym typeface="Calibri"/>
            </a:endParaRPr>
          </a:p>
        </p:txBody>
      </p:sp>
      <p:sp>
        <p:nvSpPr>
          <p:cNvPr id="227" name="Google Shape;227;p31"/>
          <p:cNvSpPr txBox="1"/>
          <p:nvPr/>
        </p:nvSpPr>
        <p:spPr>
          <a:xfrm>
            <a:off x="942000" y="1592525"/>
            <a:ext cx="72600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GB" sz="1800">
                <a:solidFill>
                  <a:schemeClr val="accent5"/>
                </a:solidFill>
                <a:latin typeface="Economica"/>
                <a:ea typeface="Economica"/>
                <a:cs typeface="Economica"/>
                <a:sym typeface="Economica"/>
              </a:rPr>
              <a:t>A game graces audiences with </a:t>
            </a:r>
            <a:r>
              <a:rPr b="1" lang="en-GB" sz="1800">
                <a:solidFill>
                  <a:schemeClr val="accent5"/>
                </a:solidFill>
                <a:latin typeface="Economica"/>
                <a:ea typeface="Economica"/>
                <a:cs typeface="Economica"/>
                <a:sym typeface="Economica"/>
              </a:rPr>
              <a:t>agency</a:t>
            </a:r>
            <a:r>
              <a:rPr lang="en-GB" sz="1800">
                <a:solidFill>
                  <a:schemeClr val="accent5"/>
                </a:solidFill>
                <a:latin typeface="Economica"/>
                <a:ea typeface="Economica"/>
                <a:cs typeface="Economica"/>
                <a:sym typeface="Economica"/>
              </a:rPr>
              <a:t>, teaches them its rules, trains them in its mechanisms, and then enforces attention and demands problem solving, thus further engaging and immersing them in its world.</a:t>
            </a:r>
            <a:endParaRPr>
              <a:solidFill>
                <a:schemeClr val="accent5"/>
              </a:solidFill>
            </a:endParaRPr>
          </a:p>
        </p:txBody>
      </p:sp>
      <p:sp>
        <p:nvSpPr>
          <p:cNvPr id="228" name="Google Shape;228;p31"/>
          <p:cNvSpPr txBox="1"/>
          <p:nvPr/>
        </p:nvSpPr>
        <p:spPr>
          <a:xfrm>
            <a:off x="942000" y="2842125"/>
            <a:ext cx="72600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GB" sz="1800">
                <a:solidFill>
                  <a:srgbClr val="FF0000"/>
                </a:solidFill>
                <a:latin typeface="Economica"/>
                <a:ea typeface="Economica"/>
                <a:cs typeface="Economica"/>
                <a:sym typeface="Economica"/>
              </a:rPr>
              <a:t>P</a:t>
            </a:r>
            <a:r>
              <a:rPr lang="en-GB" sz="1800">
                <a:solidFill>
                  <a:srgbClr val="FF0000"/>
                </a:solidFill>
                <a:latin typeface="Economica"/>
                <a:ea typeface="Economica"/>
                <a:cs typeface="Economica"/>
                <a:sym typeface="Economica"/>
              </a:rPr>
              <a:t>layer choice is key in engineering the emotions that drive the game experience.</a:t>
            </a:r>
            <a:r>
              <a:rPr lang="en-GB" sz="1800">
                <a:solidFill>
                  <a:srgbClr val="434343"/>
                </a:solidFill>
                <a:latin typeface="Economica"/>
                <a:ea typeface="Economica"/>
                <a:cs typeface="Economica"/>
                <a:sym typeface="Economica"/>
              </a:rPr>
              <a:t> This sense of agency amplifies player feelings, and piques their interest in their surroundings. Players engage with games and their settings on a deeper level as they learn to be attentive of their environments, and recognize the relationships governing them.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
                                        </p:tgtEl>
                                        <p:attrNameLst>
                                          <p:attrName>style.visibility</p:attrName>
                                        </p:attrNameLst>
                                      </p:cBhvr>
                                      <p:to>
                                        <p:strVal val="visible"/>
                                      </p:to>
                                    </p:set>
                                    <p:animEffect filter="fade" transition="in">
                                      <p:cBhvr>
                                        <p:cTn dur="1000"/>
                                        <p:tgtEl>
                                          <p:spTgt spid="2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
                                        </p:tgtEl>
                                        <p:attrNameLst>
                                          <p:attrName>style.visibility</p:attrName>
                                        </p:attrNameLst>
                                      </p:cBhvr>
                                      <p:to>
                                        <p:strVal val="visible"/>
                                      </p:to>
                                    </p:set>
                                    <p:animEffect filter="fade" transition="in">
                                      <p:cBhvr>
                                        <p:cTn dur="1000"/>
                                        <p:tgtEl>
                                          <p:spTgt spid="2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pic>
        <p:nvPicPr>
          <p:cNvPr id="68" name="Google Shape;68;p14"/>
          <p:cNvPicPr preferRelativeResize="0"/>
          <p:nvPr/>
        </p:nvPicPr>
        <p:blipFill>
          <a:blip r:embed="rId3">
            <a:alphaModFix/>
          </a:blip>
          <a:stretch>
            <a:fillRect/>
          </a:stretch>
        </p:blipFill>
        <p:spPr>
          <a:xfrm>
            <a:off x="0" y="0"/>
            <a:ext cx="9144000" cy="42862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2"/>
          <p:cNvSpPr txBox="1"/>
          <p:nvPr/>
        </p:nvSpPr>
        <p:spPr>
          <a:xfrm>
            <a:off x="1048950" y="359075"/>
            <a:ext cx="7046100" cy="212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800">
                <a:solidFill>
                  <a:srgbClr val="434343"/>
                </a:solidFill>
                <a:latin typeface="Economica"/>
                <a:ea typeface="Economica"/>
                <a:cs typeface="Economica"/>
                <a:sym typeface="Economica"/>
              </a:rPr>
              <a:t>Video games (and their cities) provide us with a lens that transforms utopian text and two dimensional plans, the domain of the engineer and the architect, into interactive 3D digital spaces that are </a:t>
            </a:r>
            <a:r>
              <a:rPr b="1" lang="en-GB" sz="1800">
                <a:solidFill>
                  <a:schemeClr val="accent5"/>
                </a:solidFill>
                <a:latin typeface="Economica"/>
                <a:ea typeface="Economica"/>
                <a:cs typeface="Economica"/>
                <a:sym typeface="Economica"/>
              </a:rPr>
              <a:t>much closer to how we daily perceive physical space</a:t>
            </a:r>
            <a:r>
              <a:rPr b="1" lang="en-GB" sz="1800">
                <a:solidFill>
                  <a:srgbClr val="434343"/>
                </a:solidFill>
                <a:latin typeface="Economica"/>
                <a:ea typeface="Economica"/>
                <a:cs typeface="Economica"/>
                <a:sym typeface="Economica"/>
              </a:rPr>
              <a:t>. </a:t>
            </a:r>
            <a:endParaRPr b="1" sz="1800">
              <a:solidFill>
                <a:srgbClr val="434343"/>
              </a:solidFill>
              <a:latin typeface="Economica"/>
              <a:ea typeface="Economica"/>
              <a:cs typeface="Economica"/>
              <a:sym typeface="Economica"/>
            </a:endParaRPr>
          </a:p>
          <a:p>
            <a:pPr indent="0" lvl="0" marL="0" rtl="0" algn="ctr">
              <a:spcBef>
                <a:spcPts val="0"/>
              </a:spcBef>
              <a:spcAft>
                <a:spcPts val="0"/>
              </a:spcAft>
              <a:buNone/>
            </a:pPr>
            <a:r>
              <a:t/>
            </a:r>
            <a:endParaRPr sz="1800">
              <a:solidFill>
                <a:srgbClr val="434343"/>
              </a:solidFill>
              <a:latin typeface="Economica"/>
              <a:ea typeface="Economica"/>
              <a:cs typeface="Economica"/>
              <a:sym typeface="Economica"/>
            </a:endParaRPr>
          </a:p>
          <a:p>
            <a:pPr indent="0" lvl="0" marL="0" rtl="0" algn="ctr">
              <a:spcBef>
                <a:spcPts val="0"/>
              </a:spcBef>
              <a:spcAft>
                <a:spcPts val="0"/>
              </a:spcAft>
              <a:buNone/>
            </a:pPr>
            <a:r>
              <a:rPr lang="en-GB" sz="1800">
                <a:solidFill>
                  <a:srgbClr val="434343"/>
                </a:solidFill>
                <a:latin typeface="Economica"/>
                <a:ea typeface="Economica"/>
                <a:cs typeface="Economica"/>
                <a:sym typeface="Economica"/>
              </a:rPr>
              <a:t>No specialized knowledge or map-reading skills are required to experience and understand virtual spaces, while the addition of layers of interactivity and simulation sub-systems further support </a:t>
            </a:r>
            <a:r>
              <a:rPr b="1" lang="en-GB" sz="1800">
                <a:solidFill>
                  <a:srgbClr val="434343"/>
                </a:solidFill>
                <a:latin typeface="Economica"/>
                <a:ea typeface="Economica"/>
                <a:cs typeface="Economica"/>
                <a:sym typeface="Economica"/>
              </a:rPr>
              <a:t>the illusion of being there</a:t>
            </a:r>
            <a:r>
              <a:rPr lang="en-GB" sz="1800">
                <a:solidFill>
                  <a:srgbClr val="434343"/>
                </a:solidFill>
                <a:latin typeface="Economica"/>
                <a:ea typeface="Economica"/>
                <a:cs typeface="Economica"/>
                <a:sym typeface="Economica"/>
              </a:rPr>
              <a:t>.</a:t>
            </a:r>
            <a:endParaRPr/>
          </a:p>
        </p:txBody>
      </p:sp>
      <p:pic>
        <p:nvPicPr>
          <p:cNvPr id="234" name="Google Shape;234;p32"/>
          <p:cNvPicPr preferRelativeResize="0"/>
          <p:nvPr/>
        </p:nvPicPr>
        <p:blipFill>
          <a:blip r:embed="rId3">
            <a:alphaModFix/>
          </a:blip>
          <a:stretch>
            <a:fillRect/>
          </a:stretch>
        </p:blipFill>
        <p:spPr>
          <a:xfrm>
            <a:off x="2478113" y="2571750"/>
            <a:ext cx="4187779" cy="235562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3"/>
          <p:cNvSpPr txBox="1"/>
          <p:nvPr/>
        </p:nvSpPr>
        <p:spPr>
          <a:xfrm>
            <a:off x="1109100" y="1917150"/>
            <a:ext cx="69258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800">
                <a:solidFill>
                  <a:schemeClr val="accent5"/>
                </a:solidFill>
                <a:latin typeface="Economica"/>
                <a:ea typeface="Economica"/>
                <a:cs typeface="Economica"/>
                <a:sym typeface="Economica"/>
              </a:rPr>
              <a:t>Games can become the building blocks for utopia.</a:t>
            </a:r>
            <a:r>
              <a:rPr lang="en-GB" sz="1800">
                <a:solidFill>
                  <a:schemeClr val="accent5"/>
                </a:solidFill>
                <a:latin typeface="Economica"/>
                <a:ea typeface="Economica"/>
                <a:cs typeface="Economica"/>
                <a:sym typeface="Economica"/>
              </a:rPr>
              <a:t> The LEGO bricks that may not necessarily nurture ideas by themselves, but will help express them – handily in a playful manner. </a:t>
            </a:r>
            <a:endParaRPr>
              <a:solidFill>
                <a:schemeClr val="accent5"/>
              </a:solidFill>
            </a:endParaRPr>
          </a:p>
        </p:txBody>
      </p:sp>
      <p:sp>
        <p:nvSpPr>
          <p:cNvPr id="240" name="Google Shape;240;p33"/>
          <p:cNvSpPr txBox="1"/>
          <p:nvPr/>
        </p:nvSpPr>
        <p:spPr>
          <a:xfrm>
            <a:off x="1929450" y="3023125"/>
            <a:ext cx="5285100" cy="1385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GB" sz="2600">
                <a:solidFill>
                  <a:schemeClr val="accent3"/>
                </a:solidFill>
                <a:latin typeface="Economica"/>
                <a:ea typeface="Economica"/>
                <a:cs typeface="Economica"/>
                <a:sym typeface="Economica"/>
              </a:rPr>
              <a:t>Video game cities do not have to be </a:t>
            </a:r>
            <a:r>
              <a:rPr i="1" lang="en-GB" sz="2600">
                <a:solidFill>
                  <a:schemeClr val="accent3"/>
                </a:solidFill>
                <a:latin typeface="Economica"/>
                <a:ea typeface="Economica"/>
                <a:cs typeface="Economica"/>
                <a:sym typeface="Economica"/>
              </a:rPr>
              <a:t>fake </a:t>
            </a:r>
            <a:r>
              <a:rPr lang="en-GB" sz="2600">
                <a:solidFill>
                  <a:schemeClr val="accent3"/>
                </a:solidFill>
                <a:latin typeface="Economica"/>
                <a:ea typeface="Economica"/>
                <a:cs typeface="Economica"/>
                <a:sym typeface="Economica"/>
              </a:rPr>
              <a:t>virtual; they can become </a:t>
            </a:r>
            <a:r>
              <a:rPr i="1" lang="en-GB" sz="2600">
                <a:solidFill>
                  <a:schemeClr val="accent3"/>
                </a:solidFill>
                <a:latin typeface="Economica"/>
                <a:ea typeface="Economica"/>
                <a:cs typeface="Economica"/>
                <a:sym typeface="Economica"/>
              </a:rPr>
              <a:t>potential </a:t>
            </a:r>
            <a:r>
              <a:rPr lang="en-GB" sz="2600">
                <a:solidFill>
                  <a:schemeClr val="accent3"/>
                </a:solidFill>
                <a:latin typeface="Economica"/>
                <a:ea typeface="Economica"/>
                <a:cs typeface="Economica"/>
                <a:sym typeface="Economica"/>
              </a:rPr>
              <a:t>virtual, and attempt to convincingly convey images of a different world.</a:t>
            </a:r>
            <a:endParaRPr sz="2200">
              <a:solidFill>
                <a:schemeClr val="accent3"/>
              </a:solidFill>
            </a:endParaRPr>
          </a:p>
        </p:txBody>
      </p:sp>
      <p:sp>
        <p:nvSpPr>
          <p:cNvPr id="241" name="Google Shape;241;p33"/>
          <p:cNvSpPr txBox="1"/>
          <p:nvPr/>
        </p:nvSpPr>
        <p:spPr>
          <a:xfrm>
            <a:off x="853200" y="451175"/>
            <a:ext cx="7437600" cy="1098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1200"/>
              </a:spcAft>
              <a:buNone/>
            </a:pPr>
            <a:r>
              <a:rPr lang="en-GB" sz="1800">
                <a:solidFill>
                  <a:srgbClr val="434343"/>
                </a:solidFill>
                <a:latin typeface="Economica"/>
                <a:ea typeface="Economica"/>
                <a:cs typeface="Economica"/>
                <a:sym typeface="Economica"/>
              </a:rPr>
              <a:t>Video gaming medium can induce immersive experiences. </a:t>
            </a:r>
            <a:r>
              <a:rPr lang="en-GB" sz="1800">
                <a:solidFill>
                  <a:srgbClr val="434343"/>
                </a:solidFill>
                <a:latin typeface="Economica"/>
                <a:ea typeface="Economica"/>
                <a:cs typeface="Economica"/>
                <a:sym typeface="Economica"/>
              </a:rPr>
              <a:t>And after players suspend their disbelief and experience virtual places, they can then transport their in-game sensations and thoughts into the real world, potentially taking part in the latter's evolution. </a:t>
            </a:r>
            <a:endParaRPr sz="1800">
              <a:solidFill>
                <a:srgbClr val="434343"/>
              </a:solidFill>
              <a:latin typeface="Economica"/>
              <a:ea typeface="Economica"/>
              <a:cs typeface="Economica"/>
              <a:sym typeface="Economic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
                                        </p:tgtEl>
                                        <p:attrNameLst>
                                          <p:attrName>style.visibility</p:attrName>
                                        </p:attrNameLst>
                                      </p:cBhvr>
                                      <p:to>
                                        <p:strVal val="visible"/>
                                      </p:to>
                                    </p:set>
                                    <p:animEffect filter="fade" transition="in">
                                      <p:cBhvr>
                                        <p:cTn dur="1000"/>
                                        <p:tgtEl>
                                          <p:spTgt spid="2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0"/>
                                        </p:tgtEl>
                                        <p:attrNameLst>
                                          <p:attrName>style.visibility</p:attrName>
                                        </p:attrNameLst>
                                      </p:cBhvr>
                                      <p:to>
                                        <p:strVal val="visible"/>
                                      </p:to>
                                    </p:set>
                                    <p:animEffect filter="fade" transition="in">
                                      <p:cBhvr>
                                        <p:cTn dur="1000"/>
                                        <p:tgtEl>
                                          <p:spTgt spid="2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34"/>
          <p:cNvSpPr txBox="1"/>
          <p:nvPr/>
        </p:nvSpPr>
        <p:spPr>
          <a:xfrm>
            <a:off x="605550" y="946150"/>
            <a:ext cx="7932900" cy="1417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1200"/>
              </a:spcAft>
              <a:buNone/>
            </a:pPr>
            <a:r>
              <a:rPr lang="en-GB" sz="1800">
                <a:solidFill>
                  <a:srgbClr val="434343"/>
                </a:solidFill>
                <a:latin typeface="Economica"/>
                <a:ea typeface="Economica"/>
                <a:cs typeface="Economica"/>
                <a:sym typeface="Economica"/>
              </a:rPr>
              <a:t>… video games also liberated play from the constraints of actual space. Their buildings and settlements can ignore physics, size restrictions, and costs. Vast expanses can be provided to players. Impossible gravity defying edifices, and irrational, fluid spaces can be conjured. </a:t>
            </a:r>
            <a:r>
              <a:rPr lang="en-GB" sz="1800">
                <a:solidFill>
                  <a:schemeClr val="accent5"/>
                </a:solidFill>
                <a:latin typeface="Economica"/>
                <a:ea typeface="Economica"/>
                <a:cs typeface="Economica"/>
                <a:sym typeface="Economica"/>
              </a:rPr>
              <a:t>Virtual architecture and urbanism do not have to adhere to the constraints of physics, laws, and the needs of actual people, but can still feel real.</a:t>
            </a:r>
            <a:endParaRPr>
              <a:solidFill>
                <a:schemeClr val="accent5"/>
              </a:solidFill>
            </a:endParaRPr>
          </a:p>
        </p:txBody>
      </p:sp>
      <p:sp>
        <p:nvSpPr>
          <p:cNvPr id="247" name="Google Shape;247;p34"/>
          <p:cNvSpPr txBox="1"/>
          <p:nvPr/>
        </p:nvSpPr>
        <p:spPr>
          <a:xfrm>
            <a:off x="2250150" y="330550"/>
            <a:ext cx="46437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GB" sz="2800">
                <a:solidFill>
                  <a:srgbClr val="434343"/>
                </a:solidFill>
                <a:latin typeface="Economica"/>
                <a:ea typeface="Economica"/>
                <a:cs typeface="Economica"/>
                <a:sym typeface="Economica"/>
              </a:rPr>
              <a:t>Interestingly…</a:t>
            </a:r>
            <a:endParaRPr b="1" i="1" sz="2400"/>
          </a:p>
        </p:txBody>
      </p:sp>
      <p:pic>
        <p:nvPicPr>
          <p:cNvPr id="248" name="Google Shape;248;p34"/>
          <p:cNvPicPr preferRelativeResize="0"/>
          <p:nvPr/>
        </p:nvPicPr>
        <p:blipFill>
          <a:blip r:embed="rId3">
            <a:alphaModFix/>
          </a:blip>
          <a:stretch>
            <a:fillRect/>
          </a:stretch>
        </p:blipFill>
        <p:spPr>
          <a:xfrm>
            <a:off x="1201275" y="2611300"/>
            <a:ext cx="6741450" cy="215726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
                                        </p:tgtEl>
                                        <p:attrNameLst>
                                          <p:attrName>style.visibility</p:attrName>
                                        </p:attrNameLst>
                                      </p:cBhvr>
                                      <p:to>
                                        <p:strVal val="visible"/>
                                      </p:to>
                                    </p:set>
                                    <p:animEffect filter="fade" transition="in">
                                      <p:cBhvr>
                                        <p:cTn dur="1000"/>
                                        <p:tgtEl>
                                          <p:spTgt spid="246"/>
                                        </p:tgtEl>
                                      </p:cBhvr>
                                    </p:animEffect>
                                  </p:childTnLst>
                                </p:cTn>
                              </p:par>
                              <p:par>
                                <p:cTn fill="hold" nodeType="withEffect" presetClass="entr" presetID="10" presetSubtype="0">
                                  <p:stCondLst>
                                    <p:cond delay="0"/>
                                  </p:stCondLst>
                                  <p:childTnLst>
                                    <p:set>
                                      <p:cBhvr>
                                        <p:cTn dur="1" fill="hold">
                                          <p:stCondLst>
                                            <p:cond delay="0"/>
                                          </p:stCondLst>
                                        </p:cTn>
                                        <p:tgtEl>
                                          <p:spTgt spid="248"/>
                                        </p:tgtEl>
                                        <p:attrNameLst>
                                          <p:attrName>style.visibility</p:attrName>
                                        </p:attrNameLst>
                                      </p:cBhvr>
                                      <p:to>
                                        <p:strVal val="visible"/>
                                      </p:to>
                                    </p:set>
                                    <p:animEffect filter="fade" transition="in">
                                      <p:cBhvr>
                                        <p:cTn dur="1600"/>
                                        <p:tgtEl>
                                          <p:spTgt spid="2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5"/>
          <p:cNvSpPr txBox="1"/>
          <p:nvPr/>
        </p:nvSpPr>
        <p:spPr>
          <a:xfrm>
            <a:off x="1057050" y="747850"/>
            <a:ext cx="7029900" cy="1098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1200"/>
              </a:spcAft>
              <a:buNone/>
            </a:pPr>
            <a:r>
              <a:rPr lang="en-GB" sz="1800">
                <a:solidFill>
                  <a:srgbClr val="434343"/>
                </a:solidFill>
                <a:latin typeface="Economica"/>
                <a:ea typeface="Economica"/>
                <a:cs typeface="Economica"/>
                <a:sym typeface="Economica"/>
              </a:rPr>
              <a:t>Video games provide us with unending digital space to experiment with. Space that will never run out, can be arranged in virtually any way, and is supported by a menagerie of systems that make it convincing, and behave in ways we perceive as plausible. </a:t>
            </a:r>
            <a:endParaRPr/>
          </a:p>
        </p:txBody>
      </p:sp>
      <p:sp>
        <p:nvSpPr>
          <p:cNvPr id="254" name="Google Shape;254;p35"/>
          <p:cNvSpPr txBox="1"/>
          <p:nvPr/>
        </p:nvSpPr>
        <p:spPr>
          <a:xfrm>
            <a:off x="1057050" y="2676575"/>
            <a:ext cx="7029900" cy="1417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1200"/>
              </a:spcAft>
              <a:buClr>
                <a:schemeClr val="dk1"/>
              </a:buClr>
              <a:buSzPts val="1100"/>
              <a:buFont typeface="Arial"/>
              <a:buNone/>
            </a:pPr>
            <a:r>
              <a:rPr lang="en-GB" sz="1800">
                <a:solidFill>
                  <a:srgbClr val="434343"/>
                </a:solidFill>
                <a:latin typeface="Economica"/>
                <a:ea typeface="Economica"/>
                <a:cs typeface="Economica"/>
                <a:sym typeface="Economica"/>
              </a:rPr>
              <a:t>What's more, and unlike previous utopian schemes, such systems can theoretically show the evolution of a proposed utopia. </a:t>
            </a:r>
            <a:r>
              <a:rPr lang="en-GB" sz="1800">
                <a:solidFill>
                  <a:schemeClr val="accent5"/>
                </a:solidFill>
                <a:latin typeface="Economica"/>
                <a:ea typeface="Economica"/>
                <a:cs typeface="Economica"/>
                <a:sym typeface="Economica"/>
              </a:rPr>
              <a:t>An immersive digital utopia does no longer have to be a static description, but a type of predictive tool that takes player choice into consideration</a:t>
            </a:r>
            <a:r>
              <a:rPr lang="en-GB" sz="1800">
                <a:solidFill>
                  <a:srgbClr val="434343"/>
                </a:solidFill>
                <a:latin typeface="Economica"/>
                <a:ea typeface="Economica"/>
                <a:cs typeface="Economica"/>
                <a:sym typeface="Economica"/>
              </a:rPr>
              <a:t>. A game world can evolve along both deterministic, and procedural lines in an endlessly iterative fashion.</a:t>
            </a:r>
            <a:endParaRPr/>
          </a:p>
        </p:txBody>
      </p:sp>
      <p:cxnSp>
        <p:nvCxnSpPr>
          <p:cNvPr id="255" name="Google Shape;255;p35"/>
          <p:cNvCxnSpPr/>
          <p:nvPr/>
        </p:nvCxnSpPr>
        <p:spPr>
          <a:xfrm>
            <a:off x="1403700" y="2354075"/>
            <a:ext cx="63366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gtEl>
                                        <p:attrNameLst>
                                          <p:attrName>style.visibility</p:attrName>
                                        </p:attrNameLst>
                                      </p:cBhvr>
                                      <p:to>
                                        <p:strVal val="visible"/>
                                      </p:to>
                                    </p:set>
                                    <p:animEffect filter="fade" transition="in">
                                      <p:cBhvr>
                                        <p:cTn dur="1000"/>
                                        <p:tgtEl>
                                          <p:spTgt spid="255"/>
                                        </p:tgtEl>
                                      </p:cBhvr>
                                    </p:animEffect>
                                  </p:childTnLst>
                                </p:cTn>
                              </p:par>
                              <p:par>
                                <p:cTn fill="hold" nodeType="withEffect" presetClass="entr" presetID="10" presetSubtype="0">
                                  <p:stCondLst>
                                    <p:cond delay="0"/>
                                  </p:stCondLst>
                                  <p:childTnLst>
                                    <p:set>
                                      <p:cBhvr>
                                        <p:cTn dur="1" fill="hold">
                                          <p:stCondLst>
                                            <p:cond delay="0"/>
                                          </p:stCondLst>
                                        </p:cTn>
                                        <p:tgtEl>
                                          <p:spTgt spid="254"/>
                                        </p:tgtEl>
                                        <p:attrNameLst>
                                          <p:attrName>style.visibility</p:attrName>
                                        </p:attrNameLst>
                                      </p:cBhvr>
                                      <p:to>
                                        <p:strVal val="visible"/>
                                      </p:to>
                                    </p:set>
                                    <p:animEffect filter="fade" transition="in">
                                      <p:cBhvr>
                                        <p:cTn dur="1000"/>
                                        <p:tgtEl>
                                          <p:spTgt spid="2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36"/>
          <p:cNvSpPr txBox="1"/>
          <p:nvPr/>
        </p:nvSpPr>
        <p:spPr>
          <a:xfrm>
            <a:off x="812100" y="387350"/>
            <a:ext cx="7519800" cy="1149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1200"/>
              </a:spcAft>
              <a:buNone/>
            </a:pPr>
            <a:r>
              <a:rPr lang="en-GB" sz="1900">
                <a:solidFill>
                  <a:srgbClr val="434343"/>
                </a:solidFill>
                <a:latin typeface="Economica"/>
                <a:ea typeface="Economica"/>
                <a:cs typeface="Economica"/>
                <a:sym typeface="Economica"/>
              </a:rPr>
              <a:t>Games may be perfectly situated to let us imagine utopia and its spaces anew by combining spatial eloquence, persuasiveness, and interactivity, but it is the latter that could help explore even more intriguing directions without limiting imaginations to the pre-imagined by the author. </a:t>
            </a:r>
            <a:endParaRPr/>
          </a:p>
        </p:txBody>
      </p:sp>
      <p:sp>
        <p:nvSpPr>
          <p:cNvPr id="261" name="Google Shape;261;p36"/>
          <p:cNvSpPr txBox="1"/>
          <p:nvPr/>
        </p:nvSpPr>
        <p:spPr>
          <a:xfrm>
            <a:off x="722400" y="1749425"/>
            <a:ext cx="7699200" cy="1149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1200"/>
              </a:spcAft>
              <a:buClr>
                <a:schemeClr val="dk1"/>
              </a:buClr>
              <a:buSzPts val="1100"/>
              <a:buFont typeface="Arial"/>
              <a:buNone/>
            </a:pPr>
            <a:r>
              <a:rPr b="1" lang="en-GB" sz="1900">
                <a:solidFill>
                  <a:srgbClr val="434343"/>
                </a:solidFill>
                <a:latin typeface="Economica"/>
                <a:ea typeface="Economica"/>
                <a:cs typeface="Economica"/>
                <a:sym typeface="Economica"/>
              </a:rPr>
              <a:t>In-game building tools supported by clever systems, moral choices that can make or break utopia, online collaboration, and audience agency can bring dialectics and dynamism into the utopian discourse. </a:t>
            </a:r>
            <a:endParaRPr/>
          </a:p>
        </p:txBody>
      </p:sp>
      <p:sp>
        <p:nvSpPr>
          <p:cNvPr id="262" name="Google Shape;262;p36"/>
          <p:cNvSpPr txBox="1"/>
          <p:nvPr/>
        </p:nvSpPr>
        <p:spPr>
          <a:xfrm>
            <a:off x="732600" y="3111500"/>
            <a:ext cx="7678800" cy="813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1200"/>
              </a:spcAft>
              <a:buClr>
                <a:schemeClr val="dk1"/>
              </a:buClr>
              <a:buSzPts val="1100"/>
              <a:buFont typeface="Arial"/>
              <a:buNone/>
            </a:pPr>
            <a:r>
              <a:rPr lang="en-GB" sz="1900">
                <a:solidFill>
                  <a:schemeClr val="accent5"/>
                </a:solidFill>
                <a:latin typeface="Economica"/>
                <a:ea typeface="Economica"/>
                <a:cs typeface="Economica"/>
                <a:sym typeface="Economica"/>
              </a:rPr>
              <a:t>Perhaps video gaming's finest utopias can only be collaboratively, and organically imagined on massive servers by tens if not hundreds of thousands of active, engaged players.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1"/>
                                        </p:tgtEl>
                                        <p:attrNameLst>
                                          <p:attrName>style.visibility</p:attrName>
                                        </p:attrNameLst>
                                      </p:cBhvr>
                                      <p:to>
                                        <p:strVal val="visible"/>
                                      </p:to>
                                    </p:set>
                                    <p:animEffect filter="fade" transition="in">
                                      <p:cBhvr>
                                        <p:cTn dur="1000"/>
                                        <p:tgtEl>
                                          <p:spTgt spid="2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2"/>
                                        </p:tgtEl>
                                        <p:attrNameLst>
                                          <p:attrName>style.visibility</p:attrName>
                                        </p:attrNameLst>
                                      </p:cBhvr>
                                      <p:to>
                                        <p:strVal val="visible"/>
                                      </p:to>
                                    </p:set>
                                    <p:animEffect filter="fade" transition="in">
                                      <p:cBhvr>
                                        <p:cTn dur="1000"/>
                                        <p:tgtEl>
                                          <p:spTgt spid="2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37"/>
          <p:cNvSpPr txBox="1"/>
          <p:nvPr>
            <p:ph type="title"/>
          </p:nvPr>
        </p:nvSpPr>
        <p:spPr>
          <a:xfrm>
            <a:off x="220675" y="2250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Economica"/>
                <a:ea typeface="Economica"/>
                <a:cs typeface="Economica"/>
                <a:sym typeface="Economica"/>
              </a:rPr>
              <a:t>The Very Basics of Virtual City Crafting</a:t>
            </a:r>
            <a:endParaRPr>
              <a:latin typeface="Economica"/>
              <a:ea typeface="Economica"/>
              <a:cs typeface="Economica"/>
              <a:sym typeface="Economica"/>
            </a:endParaRPr>
          </a:p>
        </p:txBody>
      </p:sp>
      <p:sp>
        <p:nvSpPr>
          <p:cNvPr id="268" name="Google Shape;268;p37"/>
          <p:cNvSpPr txBox="1"/>
          <p:nvPr>
            <p:ph idx="1" type="body"/>
          </p:nvPr>
        </p:nvSpPr>
        <p:spPr>
          <a:xfrm>
            <a:off x="479975" y="858375"/>
            <a:ext cx="2860500" cy="471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a:solidFill>
                  <a:srgbClr val="434343"/>
                </a:solidFill>
                <a:latin typeface="Economica"/>
                <a:ea typeface="Economica"/>
                <a:cs typeface="Economica"/>
                <a:sym typeface="Economica"/>
              </a:rPr>
              <a:t>Every city has to make sense.</a:t>
            </a:r>
            <a:endParaRPr>
              <a:solidFill>
                <a:srgbClr val="434343"/>
              </a:solidFill>
              <a:latin typeface="Economica"/>
              <a:ea typeface="Economica"/>
              <a:cs typeface="Economica"/>
              <a:sym typeface="Economica"/>
            </a:endParaRPr>
          </a:p>
        </p:txBody>
      </p:sp>
      <p:sp>
        <p:nvSpPr>
          <p:cNvPr id="269" name="Google Shape;269;p37"/>
          <p:cNvSpPr txBox="1"/>
          <p:nvPr>
            <p:ph idx="1" type="body"/>
          </p:nvPr>
        </p:nvSpPr>
        <p:spPr>
          <a:xfrm>
            <a:off x="479975" y="1268700"/>
            <a:ext cx="4149000" cy="676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a:solidFill>
                  <a:schemeClr val="accent5"/>
                </a:solidFill>
                <a:latin typeface="Economica"/>
                <a:ea typeface="Economica"/>
                <a:cs typeface="Economica"/>
                <a:sym typeface="Economica"/>
              </a:rPr>
              <a:t>Realism leads to believability, and believability can lead to (spatial) immersion.</a:t>
            </a:r>
            <a:endParaRPr>
              <a:solidFill>
                <a:schemeClr val="accent5"/>
              </a:solidFill>
              <a:latin typeface="Economica"/>
              <a:ea typeface="Economica"/>
              <a:cs typeface="Economica"/>
              <a:sym typeface="Economica"/>
            </a:endParaRPr>
          </a:p>
        </p:txBody>
      </p:sp>
      <p:sp>
        <p:nvSpPr>
          <p:cNvPr id="270" name="Google Shape;270;p37"/>
          <p:cNvSpPr txBox="1"/>
          <p:nvPr>
            <p:ph idx="1" type="body"/>
          </p:nvPr>
        </p:nvSpPr>
        <p:spPr>
          <a:xfrm>
            <a:off x="461675" y="2010879"/>
            <a:ext cx="4185600" cy="627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a:solidFill>
                  <a:srgbClr val="434343"/>
                </a:solidFill>
                <a:latin typeface="Economica"/>
                <a:ea typeface="Economica"/>
                <a:cs typeface="Economica"/>
                <a:sym typeface="Economica"/>
              </a:rPr>
              <a:t>Do not think exclusively the architectural scale. Think like urban planners and geographers.</a:t>
            </a:r>
            <a:endParaRPr>
              <a:solidFill>
                <a:srgbClr val="434343"/>
              </a:solidFill>
              <a:latin typeface="Economica"/>
              <a:ea typeface="Economica"/>
              <a:cs typeface="Economica"/>
              <a:sym typeface="Economica"/>
            </a:endParaRPr>
          </a:p>
        </p:txBody>
      </p:sp>
      <p:sp>
        <p:nvSpPr>
          <p:cNvPr id="271" name="Google Shape;271;p37"/>
          <p:cNvSpPr txBox="1"/>
          <p:nvPr>
            <p:ph idx="1" type="body"/>
          </p:nvPr>
        </p:nvSpPr>
        <p:spPr>
          <a:xfrm>
            <a:off x="461675" y="2728454"/>
            <a:ext cx="4185600" cy="627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a:solidFill>
                  <a:schemeClr val="accent5"/>
                </a:solidFill>
                <a:latin typeface="Economica"/>
                <a:ea typeface="Economica"/>
                <a:cs typeface="Economica"/>
                <a:sym typeface="Economica"/>
              </a:rPr>
              <a:t>Let your city tell its story, and inspire your game, world, narrative, and level design.</a:t>
            </a:r>
            <a:endParaRPr>
              <a:solidFill>
                <a:schemeClr val="accent5"/>
              </a:solidFill>
              <a:latin typeface="Economica"/>
              <a:ea typeface="Economica"/>
              <a:cs typeface="Economica"/>
              <a:sym typeface="Economica"/>
            </a:endParaRPr>
          </a:p>
        </p:txBody>
      </p:sp>
      <p:sp>
        <p:nvSpPr>
          <p:cNvPr id="272" name="Google Shape;272;p37"/>
          <p:cNvSpPr txBox="1"/>
          <p:nvPr>
            <p:ph idx="1" type="body"/>
          </p:nvPr>
        </p:nvSpPr>
        <p:spPr>
          <a:xfrm>
            <a:off x="479975" y="3446017"/>
            <a:ext cx="4185600" cy="627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a:solidFill>
                  <a:srgbClr val="434343"/>
                </a:solidFill>
                <a:latin typeface="Economica"/>
                <a:ea typeface="Economica"/>
                <a:cs typeface="Economica"/>
                <a:sym typeface="Economica"/>
              </a:rPr>
              <a:t>Research your urbanism! You will find solutions you never knew you needed.</a:t>
            </a:r>
            <a:endParaRPr>
              <a:solidFill>
                <a:srgbClr val="434343"/>
              </a:solidFill>
              <a:latin typeface="Economica"/>
              <a:ea typeface="Economica"/>
              <a:cs typeface="Economica"/>
              <a:sym typeface="Economica"/>
            </a:endParaRPr>
          </a:p>
        </p:txBody>
      </p:sp>
      <p:sp>
        <p:nvSpPr>
          <p:cNvPr id="273" name="Google Shape;273;p37"/>
          <p:cNvSpPr txBox="1"/>
          <p:nvPr>
            <p:ph idx="1" type="body"/>
          </p:nvPr>
        </p:nvSpPr>
        <p:spPr>
          <a:xfrm>
            <a:off x="479975" y="4139000"/>
            <a:ext cx="4185600" cy="62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accent5"/>
                </a:solidFill>
                <a:latin typeface="Economica"/>
                <a:ea typeface="Economica"/>
                <a:cs typeface="Economica"/>
                <a:sym typeface="Economica"/>
              </a:rPr>
              <a:t>Remember that all urban centres are historical, societal constructs; thus dynamic, perpetual work in progress.</a:t>
            </a:r>
            <a:endParaRPr>
              <a:solidFill>
                <a:schemeClr val="accent5"/>
              </a:solidFill>
              <a:latin typeface="Economica"/>
              <a:ea typeface="Economica"/>
              <a:cs typeface="Economica"/>
              <a:sym typeface="Economica"/>
            </a:endParaRPr>
          </a:p>
          <a:p>
            <a:pPr indent="0" lvl="0" marL="0" rtl="0" algn="l">
              <a:spcBef>
                <a:spcPts val="1600"/>
              </a:spcBef>
              <a:spcAft>
                <a:spcPts val="0"/>
              </a:spcAft>
              <a:buNone/>
            </a:pPr>
            <a:r>
              <a:t/>
            </a:r>
            <a:endParaRPr>
              <a:latin typeface="Economica"/>
              <a:ea typeface="Economica"/>
              <a:cs typeface="Economica"/>
              <a:sym typeface="Economica"/>
            </a:endParaRPr>
          </a:p>
          <a:p>
            <a:pPr indent="0" lvl="0" marL="0" rtl="0" algn="l">
              <a:spcBef>
                <a:spcPts val="1600"/>
              </a:spcBef>
              <a:spcAft>
                <a:spcPts val="1600"/>
              </a:spcAft>
              <a:buNone/>
            </a:pPr>
            <a:r>
              <a:t/>
            </a:r>
            <a:endParaRPr>
              <a:latin typeface="Economica"/>
              <a:ea typeface="Economica"/>
              <a:cs typeface="Economica"/>
              <a:sym typeface="Economica"/>
            </a:endParaRPr>
          </a:p>
        </p:txBody>
      </p:sp>
      <p:pic>
        <p:nvPicPr>
          <p:cNvPr id="274" name="Google Shape;274;p37"/>
          <p:cNvPicPr preferRelativeResize="0"/>
          <p:nvPr/>
        </p:nvPicPr>
        <p:blipFill rotWithShape="1">
          <a:blip r:embed="rId3">
            <a:alphaModFix/>
          </a:blip>
          <a:srcRect b="0" l="5831" r="57424" t="0"/>
          <a:stretch/>
        </p:blipFill>
        <p:spPr>
          <a:xfrm>
            <a:off x="5263475" y="419750"/>
            <a:ext cx="2811973" cy="4304000"/>
          </a:xfrm>
          <a:prstGeom prst="rect">
            <a:avLst/>
          </a:prstGeom>
          <a:noFill/>
          <a:ln>
            <a:noFill/>
          </a:ln>
          <a:effectLst>
            <a:outerShdw blurRad="57150" rotWithShape="0" algn="bl" dir="5400000" dist="19050">
              <a:srgbClr val="000000">
                <a:alpha val="50000"/>
              </a:srgbClr>
            </a:outerShdw>
          </a:effectLst>
        </p:spPr>
      </p:pic>
      <p:cxnSp>
        <p:nvCxnSpPr>
          <p:cNvPr id="275" name="Google Shape;275;p37"/>
          <p:cNvCxnSpPr/>
          <p:nvPr/>
        </p:nvCxnSpPr>
        <p:spPr>
          <a:xfrm>
            <a:off x="8376750" y="424500"/>
            <a:ext cx="0" cy="43227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68"/>
                                        </p:tgtEl>
                                        <p:attrNameLst>
                                          <p:attrName>style.visibility</p:attrName>
                                        </p:attrNameLst>
                                      </p:cBhvr>
                                      <p:to>
                                        <p:strVal val="visible"/>
                                      </p:to>
                                    </p:set>
                                    <p:anim calcmode="lin" valueType="num">
                                      <p:cBhvr additive="base">
                                        <p:cTn dur="500"/>
                                        <p:tgtEl>
                                          <p:spTgt spid="26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69"/>
                                        </p:tgtEl>
                                        <p:attrNameLst>
                                          <p:attrName>style.visibility</p:attrName>
                                        </p:attrNameLst>
                                      </p:cBhvr>
                                      <p:to>
                                        <p:strVal val="visible"/>
                                      </p:to>
                                    </p:set>
                                    <p:anim calcmode="lin" valueType="num">
                                      <p:cBhvr additive="base">
                                        <p:cTn dur="500"/>
                                        <p:tgtEl>
                                          <p:spTgt spid="26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70"/>
                                        </p:tgtEl>
                                        <p:attrNameLst>
                                          <p:attrName>style.visibility</p:attrName>
                                        </p:attrNameLst>
                                      </p:cBhvr>
                                      <p:to>
                                        <p:strVal val="visible"/>
                                      </p:to>
                                    </p:set>
                                    <p:anim calcmode="lin" valueType="num">
                                      <p:cBhvr additive="base">
                                        <p:cTn dur="500"/>
                                        <p:tgtEl>
                                          <p:spTgt spid="27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71"/>
                                        </p:tgtEl>
                                        <p:attrNameLst>
                                          <p:attrName>style.visibility</p:attrName>
                                        </p:attrNameLst>
                                      </p:cBhvr>
                                      <p:to>
                                        <p:strVal val="visible"/>
                                      </p:to>
                                    </p:set>
                                    <p:anim calcmode="lin" valueType="num">
                                      <p:cBhvr additive="base">
                                        <p:cTn dur="500"/>
                                        <p:tgtEl>
                                          <p:spTgt spid="27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72"/>
                                        </p:tgtEl>
                                        <p:attrNameLst>
                                          <p:attrName>style.visibility</p:attrName>
                                        </p:attrNameLst>
                                      </p:cBhvr>
                                      <p:to>
                                        <p:strVal val="visible"/>
                                      </p:to>
                                    </p:set>
                                    <p:anim calcmode="lin" valueType="num">
                                      <p:cBhvr additive="base">
                                        <p:cTn dur="500"/>
                                        <p:tgtEl>
                                          <p:spTgt spid="27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73"/>
                                        </p:tgtEl>
                                        <p:attrNameLst>
                                          <p:attrName>style.visibility</p:attrName>
                                        </p:attrNameLst>
                                      </p:cBhvr>
                                      <p:to>
                                        <p:strVal val="visible"/>
                                      </p:to>
                                    </p:set>
                                    <p:anim calcmode="lin" valueType="num">
                                      <p:cBhvr additive="base">
                                        <p:cTn dur="500"/>
                                        <p:tgtEl>
                                          <p:spTgt spid="27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38"/>
          <p:cNvSpPr txBox="1"/>
          <p:nvPr>
            <p:ph idx="1" type="body"/>
          </p:nvPr>
        </p:nvSpPr>
        <p:spPr>
          <a:xfrm>
            <a:off x="398400" y="289425"/>
            <a:ext cx="8318400" cy="734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a:solidFill>
                  <a:srgbClr val="434343"/>
                </a:solidFill>
                <a:latin typeface="Economica"/>
                <a:ea typeface="Economica"/>
                <a:cs typeface="Economica"/>
                <a:sym typeface="Economica"/>
              </a:rPr>
              <a:t>Focus on </a:t>
            </a:r>
            <a:r>
              <a:rPr b="1" lang="en-GB">
                <a:solidFill>
                  <a:srgbClr val="434343"/>
                </a:solidFill>
                <a:latin typeface="Economica"/>
                <a:ea typeface="Economica"/>
                <a:cs typeface="Economica"/>
                <a:sym typeface="Economica"/>
              </a:rPr>
              <a:t>urban functions</a:t>
            </a:r>
            <a:r>
              <a:rPr lang="en-GB">
                <a:solidFill>
                  <a:srgbClr val="434343"/>
                </a:solidFill>
                <a:latin typeface="Economica"/>
                <a:ea typeface="Economica"/>
                <a:cs typeface="Economica"/>
                <a:sym typeface="Economica"/>
              </a:rPr>
              <a:t>; they are the reasons cities exist–- urban functions are what cities do and are meant to do. Cities are built to facilitate and support them, and in turn evolve as those functions themselves evolve.</a:t>
            </a:r>
            <a:endParaRPr>
              <a:solidFill>
                <a:srgbClr val="434343"/>
              </a:solidFill>
              <a:latin typeface="Economica"/>
              <a:ea typeface="Economica"/>
              <a:cs typeface="Economica"/>
              <a:sym typeface="Economica"/>
            </a:endParaRPr>
          </a:p>
        </p:txBody>
      </p:sp>
      <p:sp>
        <p:nvSpPr>
          <p:cNvPr id="281" name="Google Shape;281;p38"/>
          <p:cNvSpPr txBox="1"/>
          <p:nvPr>
            <p:ph idx="1" type="body"/>
          </p:nvPr>
        </p:nvSpPr>
        <p:spPr>
          <a:xfrm>
            <a:off x="4531075" y="1063875"/>
            <a:ext cx="3874500" cy="43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accent5"/>
                </a:solidFill>
                <a:latin typeface="Economica"/>
                <a:ea typeface="Economica"/>
                <a:cs typeface="Economica"/>
                <a:sym typeface="Economica"/>
              </a:rPr>
              <a:t>4Qs: When? Where? Why? How big?</a:t>
            </a:r>
            <a:endParaRPr>
              <a:solidFill>
                <a:schemeClr val="accent5"/>
              </a:solidFill>
              <a:latin typeface="Economica"/>
              <a:ea typeface="Economica"/>
              <a:cs typeface="Economica"/>
              <a:sym typeface="Economica"/>
            </a:endParaRPr>
          </a:p>
          <a:p>
            <a:pPr indent="0" lvl="0" marL="0" rtl="0" algn="l">
              <a:spcBef>
                <a:spcPts val="1600"/>
              </a:spcBef>
              <a:spcAft>
                <a:spcPts val="1600"/>
              </a:spcAft>
              <a:buNone/>
            </a:pPr>
            <a:r>
              <a:t/>
            </a:r>
            <a:endParaRPr>
              <a:latin typeface="Economica"/>
              <a:ea typeface="Economica"/>
              <a:cs typeface="Economica"/>
              <a:sym typeface="Economica"/>
            </a:endParaRPr>
          </a:p>
        </p:txBody>
      </p:sp>
      <p:sp>
        <p:nvSpPr>
          <p:cNvPr id="282" name="Google Shape;282;p38"/>
          <p:cNvSpPr txBox="1"/>
          <p:nvPr>
            <p:ph idx="1" type="body"/>
          </p:nvPr>
        </p:nvSpPr>
        <p:spPr>
          <a:xfrm>
            <a:off x="4531075" y="1570367"/>
            <a:ext cx="4185600" cy="627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a:solidFill>
                  <a:srgbClr val="434343"/>
                </a:solidFill>
                <a:latin typeface="Economica"/>
                <a:ea typeface="Economica"/>
                <a:cs typeface="Economica"/>
                <a:sym typeface="Economica"/>
              </a:rPr>
              <a:t>All urban space has been planned.</a:t>
            </a:r>
            <a:endParaRPr>
              <a:solidFill>
                <a:srgbClr val="434343"/>
              </a:solidFill>
              <a:latin typeface="Economica"/>
              <a:ea typeface="Economica"/>
              <a:cs typeface="Economica"/>
              <a:sym typeface="Economica"/>
            </a:endParaRPr>
          </a:p>
        </p:txBody>
      </p:sp>
      <p:sp>
        <p:nvSpPr>
          <p:cNvPr id="283" name="Google Shape;283;p38"/>
          <p:cNvSpPr txBox="1"/>
          <p:nvPr>
            <p:ph idx="1" type="body"/>
          </p:nvPr>
        </p:nvSpPr>
        <p:spPr>
          <a:xfrm>
            <a:off x="4531075" y="1984975"/>
            <a:ext cx="3874500" cy="62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accent5"/>
                </a:solidFill>
                <a:latin typeface="Economica"/>
                <a:ea typeface="Economica"/>
                <a:cs typeface="Economica"/>
                <a:sym typeface="Economica"/>
              </a:rPr>
              <a:t>Approach the city as a whole. Think from the general to the specific. </a:t>
            </a:r>
            <a:r>
              <a:rPr i="1" lang="en-GB">
                <a:solidFill>
                  <a:schemeClr val="accent5"/>
                </a:solidFill>
                <a:latin typeface="Economica"/>
                <a:ea typeface="Economica"/>
                <a:cs typeface="Economica"/>
                <a:sym typeface="Economica"/>
              </a:rPr>
              <a:t>Or don’t.</a:t>
            </a:r>
            <a:endParaRPr i="1">
              <a:solidFill>
                <a:schemeClr val="accent5"/>
              </a:solidFill>
              <a:latin typeface="Economica"/>
              <a:ea typeface="Economica"/>
              <a:cs typeface="Economica"/>
              <a:sym typeface="Economica"/>
            </a:endParaRPr>
          </a:p>
          <a:p>
            <a:pPr indent="0" lvl="0" marL="0" rtl="0" algn="l">
              <a:spcBef>
                <a:spcPts val="1600"/>
              </a:spcBef>
              <a:spcAft>
                <a:spcPts val="1600"/>
              </a:spcAft>
              <a:buNone/>
            </a:pPr>
            <a:r>
              <a:t/>
            </a:r>
            <a:endParaRPr>
              <a:latin typeface="Economica"/>
              <a:ea typeface="Economica"/>
              <a:cs typeface="Economica"/>
              <a:sym typeface="Economica"/>
            </a:endParaRPr>
          </a:p>
        </p:txBody>
      </p:sp>
      <p:sp>
        <p:nvSpPr>
          <p:cNvPr id="284" name="Google Shape;284;p38"/>
          <p:cNvSpPr txBox="1"/>
          <p:nvPr>
            <p:ph idx="1" type="body"/>
          </p:nvPr>
        </p:nvSpPr>
        <p:spPr>
          <a:xfrm>
            <a:off x="4531075" y="2743625"/>
            <a:ext cx="3051300" cy="627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a:solidFill>
                  <a:srgbClr val="434343"/>
                </a:solidFill>
                <a:latin typeface="Economica"/>
                <a:ea typeface="Economica"/>
                <a:cs typeface="Economica"/>
                <a:sym typeface="Economica"/>
              </a:rPr>
              <a:t>Cities are internally differentiated.</a:t>
            </a:r>
            <a:endParaRPr>
              <a:solidFill>
                <a:srgbClr val="434343"/>
              </a:solidFill>
              <a:latin typeface="Economica"/>
              <a:ea typeface="Economica"/>
              <a:cs typeface="Economica"/>
              <a:sym typeface="Economica"/>
            </a:endParaRPr>
          </a:p>
        </p:txBody>
      </p:sp>
      <p:sp>
        <p:nvSpPr>
          <p:cNvPr id="285" name="Google Shape;285;p38"/>
          <p:cNvSpPr txBox="1"/>
          <p:nvPr>
            <p:ph idx="1" type="body"/>
          </p:nvPr>
        </p:nvSpPr>
        <p:spPr>
          <a:xfrm>
            <a:off x="4531075" y="3198300"/>
            <a:ext cx="3528300" cy="62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accent5"/>
                </a:solidFill>
                <a:latin typeface="Economica"/>
                <a:ea typeface="Economica"/>
                <a:cs typeface="Economica"/>
                <a:sym typeface="Economica"/>
              </a:rPr>
              <a:t>Urban infrastructure is the city’s skeleton.</a:t>
            </a:r>
            <a:endParaRPr sz="1400">
              <a:solidFill>
                <a:schemeClr val="accent5"/>
              </a:solidFill>
              <a:latin typeface="Economica"/>
              <a:ea typeface="Economica"/>
              <a:cs typeface="Economica"/>
              <a:sym typeface="Economica"/>
            </a:endParaRPr>
          </a:p>
          <a:p>
            <a:pPr indent="0" lvl="0" marL="0" rtl="0" algn="l">
              <a:lnSpc>
                <a:spcPct val="100000"/>
              </a:lnSpc>
              <a:spcBef>
                <a:spcPts val="1600"/>
              </a:spcBef>
              <a:spcAft>
                <a:spcPts val="0"/>
              </a:spcAft>
              <a:buNone/>
            </a:pPr>
            <a:r>
              <a:t/>
            </a:r>
            <a:endParaRPr sz="1400">
              <a:solidFill>
                <a:srgbClr val="000000"/>
              </a:solidFill>
              <a:latin typeface="Economica"/>
              <a:ea typeface="Economica"/>
              <a:cs typeface="Economica"/>
              <a:sym typeface="Economica"/>
            </a:endParaRPr>
          </a:p>
          <a:p>
            <a:pPr indent="0" lvl="0" marL="0" rtl="0" algn="l">
              <a:lnSpc>
                <a:spcPct val="100000"/>
              </a:lnSpc>
              <a:spcBef>
                <a:spcPts val="0"/>
              </a:spcBef>
              <a:spcAft>
                <a:spcPts val="0"/>
              </a:spcAft>
              <a:buNone/>
            </a:pPr>
            <a:r>
              <a:t/>
            </a:r>
            <a:endParaRPr sz="1400">
              <a:solidFill>
                <a:srgbClr val="000000"/>
              </a:solidFill>
              <a:latin typeface="Economica"/>
              <a:ea typeface="Economica"/>
              <a:cs typeface="Economica"/>
              <a:sym typeface="Economica"/>
            </a:endParaRPr>
          </a:p>
          <a:p>
            <a:pPr indent="0" lvl="0" marL="0" rtl="0" algn="l">
              <a:spcBef>
                <a:spcPts val="0"/>
              </a:spcBef>
              <a:spcAft>
                <a:spcPts val="0"/>
              </a:spcAft>
              <a:buNone/>
            </a:pPr>
            <a:r>
              <a:t/>
            </a:r>
            <a:endParaRPr>
              <a:latin typeface="Economica"/>
              <a:ea typeface="Economica"/>
              <a:cs typeface="Economica"/>
              <a:sym typeface="Economica"/>
            </a:endParaRPr>
          </a:p>
          <a:p>
            <a:pPr indent="0" lvl="0" marL="0" rtl="0" algn="l">
              <a:spcBef>
                <a:spcPts val="1600"/>
              </a:spcBef>
              <a:spcAft>
                <a:spcPts val="1600"/>
              </a:spcAft>
              <a:buNone/>
            </a:pPr>
            <a:r>
              <a:t/>
            </a:r>
            <a:endParaRPr>
              <a:latin typeface="Economica"/>
              <a:ea typeface="Economica"/>
              <a:cs typeface="Economica"/>
              <a:sym typeface="Economica"/>
            </a:endParaRPr>
          </a:p>
        </p:txBody>
      </p:sp>
      <p:sp>
        <p:nvSpPr>
          <p:cNvPr id="286" name="Google Shape;286;p38"/>
          <p:cNvSpPr txBox="1"/>
          <p:nvPr>
            <p:ph idx="1" type="body"/>
          </p:nvPr>
        </p:nvSpPr>
        <p:spPr>
          <a:xfrm>
            <a:off x="4531075" y="3639500"/>
            <a:ext cx="3051300" cy="627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a:solidFill>
                  <a:srgbClr val="434343"/>
                </a:solidFill>
                <a:latin typeface="Economica"/>
                <a:ea typeface="Economica"/>
                <a:cs typeface="Economica"/>
                <a:sym typeface="Economica"/>
              </a:rPr>
              <a:t>All settlements have form and structure.</a:t>
            </a:r>
            <a:endParaRPr>
              <a:solidFill>
                <a:srgbClr val="434343"/>
              </a:solidFill>
              <a:latin typeface="Economica"/>
              <a:ea typeface="Economica"/>
              <a:cs typeface="Economica"/>
              <a:sym typeface="Economica"/>
            </a:endParaRPr>
          </a:p>
        </p:txBody>
      </p:sp>
      <p:sp>
        <p:nvSpPr>
          <p:cNvPr id="287" name="Google Shape;287;p38"/>
          <p:cNvSpPr txBox="1"/>
          <p:nvPr>
            <p:ph idx="1" type="body"/>
          </p:nvPr>
        </p:nvSpPr>
        <p:spPr>
          <a:xfrm>
            <a:off x="4531075" y="4049850"/>
            <a:ext cx="3874500" cy="62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accent5"/>
                </a:solidFill>
                <a:latin typeface="Economica"/>
                <a:ea typeface="Economica"/>
                <a:cs typeface="Economica"/>
                <a:sym typeface="Economica"/>
              </a:rPr>
              <a:t>Consider arrivals/entrances, landmarks, and the boundaries of your cities.</a:t>
            </a:r>
            <a:endParaRPr>
              <a:solidFill>
                <a:schemeClr val="accent5"/>
              </a:solidFill>
              <a:latin typeface="Economica"/>
              <a:ea typeface="Economica"/>
              <a:cs typeface="Economica"/>
              <a:sym typeface="Economica"/>
            </a:endParaRPr>
          </a:p>
          <a:p>
            <a:pPr indent="0" lvl="0" marL="0" rtl="0" algn="l">
              <a:spcBef>
                <a:spcPts val="1600"/>
              </a:spcBef>
              <a:spcAft>
                <a:spcPts val="0"/>
              </a:spcAft>
              <a:buNone/>
            </a:pPr>
            <a:r>
              <a:t/>
            </a:r>
            <a:endParaRPr>
              <a:latin typeface="Economica"/>
              <a:ea typeface="Economica"/>
              <a:cs typeface="Economica"/>
              <a:sym typeface="Economica"/>
            </a:endParaRPr>
          </a:p>
          <a:p>
            <a:pPr indent="0" lvl="0" marL="0" rtl="0" algn="l">
              <a:spcBef>
                <a:spcPts val="1600"/>
              </a:spcBef>
              <a:spcAft>
                <a:spcPts val="1600"/>
              </a:spcAft>
              <a:buNone/>
            </a:pPr>
            <a:r>
              <a:t/>
            </a:r>
            <a:endParaRPr>
              <a:latin typeface="Economica"/>
              <a:ea typeface="Economica"/>
              <a:cs typeface="Economica"/>
              <a:sym typeface="Economica"/>
            </a:endParaRPr>
          </a:p>
        </p:txBody>
      </p:sp>
      <p:pic>
        <p:nvPicPr>
          <p:cNvPr id="288" name="Google Shape;288;p38"/>
          <p:cNvPicPr preferRelativeResize="0"/>
          <p:nvPr/>
        </p:nvPicPr>
        <p:blipFill rotWithShape="1">
          <a:blip r:embed="rId3">
            <a:alphaModFix/>
          </a:blip>
          <a:srcRect b="3340" l="28884" r="752" t="1765"/>
          <a:stretch/>
        </p:blipFill>
        <p:spPr>
          <a:xfrm>
            <a:off x="552829" y="1130350"/>
            <a:ext cx="3634821" cy="34478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81"/>
                                        </p:tgtEl>
                                        <p:attrNameLst>
                                          <p:attrName>style.visibility</p:attrName>
                                        </p:attrNameLst>
                                      </p:cBhvr>
                                      <p:to>
                                        <p:strVal val="visible"/>
                                      </p:to>
                                    </p:set>
                                    <p:anim calcmode="lin" valueType="num">
                                      <p:cBhvr additive="base">
                                        <p:cTn dur="500"/>
                                        <p:tgtEl>
                                          <p:spTgt spid="28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82"/>
                                        </p:tgtEl>
                                        <p:attrNameLst>
                                          <p:attrName>style.visibility</p:attrName>
                                        </p:attrNameLst>
                                      </p:cBhvr>
                                      <p:to>
                                        <p:strVal val="visible"/>
                                      </p:to>
                                    </p:set>
                                    <p:anim calcmode="lin" valueType="num">
                                      <p:cBhvr additive="base">
                                        <p:cTn dur="500"/>
                                        <p:tgtEl>
                                          <p:spTgt spid="28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83"/>
                                        </p:tgtEl>
                                        <p:attrNameLst>
                                          <p:attrName>style.visibility</p:attrName>
                                        </p:attrNameLst>
                                      </p:cBhvr>
                                      <p:to>
                                        <p:strVal val="visible"/>
                                      </p:to>
                                    </p:set>
                                    <p:anim calcmode="lin" valueType="num">
                                      <p:cBhvr additive="base">
                                        <p:cTn dur="500"/>
                                        <p:tgtEl>
                                          <p:spTgt spid="28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84"/>
                                        </p:tgtEl>
                                        <p:attrNameLst>
                                          <p:attrName>style.visibility</p:attrName>
                                        </p:attrNameLst>
                                      </p:cBhvr>
                                      <p:to>
                                        <p:strVal val="visible"/>
                                      </p:to>
                                    </p:set>
                                    <p:anim calcmode="lin" valueType="num">
                                      <p:cBhvr additive="base">
                                        <p:cTn dur="500"/>
                                        <p:tgtEl>
                                          <p:spTgt spid="28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85"/>
                                        </p:tgtEl>
                                        <p:attrNameLst>
                                          <p:attrName>style.visibility</p:attrName>
                                        </p:attrNameLst>
                                      </p:cBhvr>
                                      <p:to>
                                        <p:strVal val="visible"/>
                                      </p:to>
                                    </p:set>
                                    <p:anim calcmode="lin" valueType="num">
                                      <p:cBhvr additive="base">
                                        <p:cTn dur="500"/>
                                        <p:tgtEl>
                                          <p:spTgt spid="28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86"/>
                                        </p:tgtEl>
                                        <p:attrNameLst>
                                          <p:attrName>style.visibility</p:attrName>
                                        </p:attrNameLst>
                                      </p:cBhvr>
                                      <p:to>
                                        <p:strVal val="visible"/>
                                      </p:to>
                                    </p:set>
                                    <p:anim calcmode="lin" valueType="num">
                                      <p:cBhvr additive="base">
                                        <p:cTn dur="500"/>
                                        <p:tgtEl>
                                          <p:spTgt spid="28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87"/>
                                        </p:tgtEl>
                                        <p:attrNameLst>
                                          <p:attrName>style.visibility</p:attrName>
                                        </p:attrNameLst>
                                      </p:cBhvr>
                                      <p:to>
                                        <p:strVal val="visible"/>
                                      </p:to>
                                    </p:set>
                                    <p:anim calcmode="lin" valueType="num">
                                      <p:cBhvr additive="base">
                                        <p:cTn dur="500"/>
                                        <p:tgtEl>
                                          <p:spTgt spid="28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pic>
        <p:nvPicPr>
          <p:cNvPr id="293" name="Google Shape;293;p39"/>
          <p:cNvPicPr preferRelativeResize="0"/>
          <p:nvPr/>
        </p:nvPicPr>
        <p:blipFill>
          <a:blip r:embed="rId3">
            <a:alphaModFix/>
          </a:blip>
          <a:stretch>
            <a:fillRect/>
          </a:stretch>
        </p:blipFill>
        <p:spPr>
          <a:xfrm>
            <a:off x="5766100" y="1717925"/>
            <a:ext cx="2695550" cy="2987725"/>
          </a:xfrm>
          <a:prstGeom prst="rect">
            <a:avLst/>
          </a:prstGeom>
          <a:noFill/>
          <a:ln>
            <a:noFill/>
          </a:ln>
        </p:spPr>
      </p:pic>
      <p:sp>
        <p:nvSpPr>
          <p:cNvPr id="294" name="Google Shape;294;p39"/>
          <p:cNvSpPr txBox="1"/>
          <p:nvPr>
            <p:ph type="title"/>
          </p:nvPr>
        </p:nvSpPr>
        <p:spPr>
          <a:xfrm>
            <a:off x="220675" y="2250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Economica"/>
                <a:ea typeface="Economica"/>
                <a:cs typeface="Economica"/>
                <a:sym typeface="Economica"/>
              </a:rPr>
              <a:t>Crafting Urban History</a:t>
            </a:r>
            <a:endParaRPr>
              <a:latin typeface="Economica"/>
              <a:ea typeface="Economica"/>
              <a:cs typeface="Economica"/>
              <a:sym typeface="Economica"/>
            </a:endParaRPr>
          </a:p>
        </p:txBody>
      </p:sp>
      <p:sp>
        <p:nvSpPr>
          <p:cNvPr id="295" name="Google Shape;295;p39"/>
          <p:cNvSpPr txBox="1"/>
          <p:nvPr>
            <p:ph idx="1" type="body"/>
          </p:nvPr>
        </p:nvSpPr>
        <p:spPr>
          <a:xfrm>
            <a:off x="479975" y="858375"/>
            <a:ext cx="6736500" cy="471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a:solidFill>
                  <a:srgbClr val="434343"/>
                </a:solidFill>
                <a:latin typeface="Economica"/>
                <a:ea typeface="Economica"/>
                <a:cs typeface="Economica"/>
                <a:sym typeface="Economica"/>
              </a:rPr>
              <a:t>Cities are the results of a historical, geographic process we have to simulate and showcase. </a:t>
            </a:r>
            <a:endParaRPr>
              <a:solidFill>
                <a:srgbClr val="434343"/>
              </a:solidFill>
              <a:latin typeface="Economica"/>
              <a:ea typeface="Economica"/>
              <a:cs typeface="Economica"/>
              <a:sym typeface="Economica"/>
            </a:endParaRPr>
          </a:p>
        </p:txBody>
      </p:sp>
      <p:sp>
        <p:nvSpPr>
          <p:cNvPr id="296" name="Google Shape;296;p39"/>
          <p:cNvSpPr txBox="1"/>
          <p:nvPr>
            <p:ph idx="1" type="body"/>
          </p:nvPr>
        </p:nvSpPr>
        <p:spPr>
          <a:xfrm>
            <a:off x="479975" y="1329375"/>
            <a:ext cx="7083300" cy="11862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en-GB">
                <a:solidFill>
                  <a:srgbClr val="434343"/>
                </a:solidFill>
                <a:latin typeface="Economica"/>
                <a:ea typeface="Economica"/>
                <a:cs typeface="Economica"/>
                <a:sym typeface="Economica"/>
              </a:rPr>
              <a:t>Civic evolution from village to town to city to metropolis to megalopolis; in parallel with political, economic, and technological evolution.</a:t>
            </a:r>
            <a:endParaRPr>
              <a:solidFill>
                <a:srgbClr val="434343"/>
              </a:solidFill>
              <a:latin typeface="Economica"/>
              <a:ea typeface="Economica"/>
              <a:cs typeface="Economica"/>
              <a:sym typeface="Economica"/>
            </a:endParaRPr>
          </a:p>
          <a:p>
            <a:pPr indent="0" lvl="0" marL="0" rtl="0" algn="l">
              <a:spcBef>
                <a:spcPts val="1600"/>
              </a:spcBef>
              <a:spcAft>
                <a:spcPts val="1600"/>
              </a:spcAft>
              <a:buNone/>
            </a:pPr>
            <a:r>
              <a:t/>
            </a:r>
            <a:endParaRPr>
              <a:solidFill>
                <a:srgbClr val="434343"/>
              </a:solidFill>
              <a:latin typeface="Economica"/>
              <a:ea typeface="Economica"/>
              <a:cs typeface="Economica"/>
              <a:sym typeface="Economica"/>
            </a:endParaRPr>
          </a:p>
        </p:txBody>
      </p:sp>
      <p:sp>
        <p:nvSpPr>
          <p:cNvPr id="297" name="Google Shape;297;p39"/>
          <p:cNvSpPr txBox="1"/>
          <p:nvPr>
            <p:ph idx="1" type="body"/>
          </p:nvPr>
        </p:nvSpPr>
        <p:spPr>
          <a:xfrm>
            <a:off x="479975" y="2135225"/>
            <a:ext cx="5495400" cy="62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rgbClr val="434343"/>
                </a:solidFill>
                <a:latin typeface="Economica"/>
                <a:ea typeface="Economica"/>
                <a:cs typeface="Economica"/>
                <a:sym typeface="Economica"/>
              </a:rPr>
              <a:t>Cities can also devolve following wider historical changes.</a:t>
            </a:r>
            <a:endParaRPr>
              <a:solidFill>
                <a:schemeClr val="dk1"/>
              </a:solidFill>
            </a:endParaRPr>
          </a:p>
          <a:p>
            <a:pPr indent="0" lvl="0" marL="0" rtl="0" algn="l">
              <a:spcBef>
                <a:spcPts val="0"/>
              </a:spcBef>
              <a:spcAft>
                <a:spcPts val="1600"/>
              </a:spcAft>
              <a:buNone/>
            </a:pPr>
            <a:r>
              <a:t/>
            </a:r>
            <a:endParaRPr>
              <a:solidFill>
                <a:srgbClr val="434343"/>
              </a:solidFill>
              <a:latin typeface="Economica"/>
              <a:ea typeface="Economica"/>
              <a:cs typeface="Economica"/>
              <a:sym typeface="Economica"/>
            </a:endParaRPr>
          </a:p>
        </p:txBody>
      </p:sp>
      <p:sp>
        <p:nvSpPr>
          <p:cNvPr id="298" name="Google Shape;298;p39"/>
          <p:cNvSpPr txBox="1"/>
          <p:nvPr>
            <p:ph idx="1" type="body"/>
          </p:nvPr>
        </p:nvSpPr>
        <p:spPr>
          <a:xfrm>
            <a:off x="479975" y="2622867"/>
            <a:ext cx="4185600" cy="627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a:solidFill>
                  <a:srgbClr val="434343"/>
                </a:solidFill>
                <a:latin typeface="Economica"/>
                <a:ea typeface="Economica"/>
                <a:cs typeface="Economica"/>
                <a:sym typeface="Economica"/>
              </a:rPr>
              <a:t>Cities can be planned, and constructed </a:t>
            </a:r>
            <a:r>
              <a:rPr i="1" lang="en-GB">
                <a:solidFill>
                  <a:srgbClr val="434343"/>
                </a:solidFill>
                <a:latin typeface="Economica"/>
                <a:ea typeface="Economica"/>
                <a:cs typeface="Economica"/>
                <a:sym typeface="Economica"/>
              </a:rPr>
              <a:t>ex novo</a:t>
            </a:r>
            <a:r>
              <a:rPr lang="en-GB">
                <a:solidFill>
                  <a:srgbClr val="434343"/>
                </a:solidFill>
                <a:latin typeface="Economica"/>
                <a:ea typeface="Economica"/>
                <a:cs typeface="Economica"/>
                <a:sym typeface="Economica"/>
              </a:rPr>
              <a:t>. </a:t>
            </a:r>
            <a:endParaRPr>
              <a:solidFill>
                <a:srgbClr val="434343"/>
              </a:solidFill>
              <a:latin typeface="Economica"/>
              <a:ea typeface="Economica"/>
              <a:cs typeface="Economica"/>
              <a:sym typeface="Economica"/>
            </a:endParaRPr>
          </a:p>
        </p:txBody>
      </p:sp>
      <p:sp>
        <p:nvSpPr>
          <p:cNvPr id="299" name="Google Shape;299;p39"/>
          <p:cNvSpPr txBox="1"/>
          <p:nvPr>
            <p:ph idx="1" type="body"/>
          </p:nvPr>
        </p:nvSpPr>
        <p:spPr>
          <a:xfrm>
            <a:off x="479975" y="3148167"/>
            <a:ext cx="4185600" cy="627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a:solidFill>
                  <a:srgbClr val="434343"/>
                </a:solidFill>
                <a:latin typeface="Economica"/>
                <a:ea typeface="Economica"/>
                <a:cs typeface="Economica"/>
                <a:sym typeface="Economica"/>
              </a:rPr>
              <a:t>History and society tend to build living worlds </a:t>
            </a:r>
            <a:r>
              <a:rPr b="1" lang="en-GB">
                <a:solidFill>
                  <a:srgbClr val="434343"/>
                </a:solidFill>
                <a:latin typeface="Economica"/>
                <a:ea typeface="Economica"/>
                <a:cs typeface="Economica"/>
                <a:sym typeface="Economica"/>
              </a:rPr>
              <a:t>in layers</a:t>
            </a:r>
            <a:r>
              <a:rPr lang="en-GB">
                <a:solidFill>
                  <a:srgbClr val="434343"/>
                </a:solidFill>
                <a:latin typeface="Economica"/>
                <a:ea typeface="Economica"/>
                <a:cs typeface="Economica"/>
                <a:sym typeface="Economica"/>
              </a:rPr>
              <a:t>.</a:t>
            </a:r>
            <a:endParaRPr>
              <a:solidFill>
                <a:srgbClr val="434343"/>
              </a:solidFill>
              <a:latin typeface="Economica"/>
              <a:ea typeface="Economica"/>
              <a:cs typeface="Economica"/>
              <a:sym typeface="Economica"/>
            </a:endParaRPr>
          </a:p>
        </p:txBody>
      </p:sp>
      <p:sp>
        <p:nvSpPr>
          <p:cNvPr id="300" name="Google Shape;300;p39"/>
          <p:cNvSpPr txBox="1"/>
          <p:nvPr>
            <p:ph idx="1" type="body"/>
          </p:nvPr>
        </p:nvSpPr>
        <p:spPr>
          <a:xfrm>
            <a:off x="479975" y="3690275"/>
            <a:ext cx="6120900" cy="62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434343"/>
                </a:solidFill>
                <a:latin typeface="Economica"/>
                <a:ea typeface="Economica"/>
                <a:cs typeface="Economica"/>
                <a:sym typeface="Economica"/>
              </a:rPr>
              <a:t>Progress and evolution never stop. Cities are always under construction.</a:t>
            </a:r>
            <a:endParaRPr>
              <a:solidFill>
                <a:srgbClr val="434343"/>
              </a:solidFill>
              <a:latin typeface="Economica"/>
              <a:ea typeface="Economica"/>
              <a:cs typeface="Economica"/>
              <a:sym typeface="Economica"/>
            </a:endParaRPr>
          </a:p>
          <a:p>
            <a:pPr indent="0" lvl="0" marL="0" rtl="0" algn="l">
              <a:spcBef>
                <a:spcPts val="1600"/>
              </a:spcBef>
              <a:spcAft>
                <a:spcPts val="0"/>
              </a:spcAft>
              <a:buNone/>
            </a:pPr>
            <a:r>
              <a:t/>
            </a:r>
            <a:endParaRPr>
              <a:latin typeface="Economica"/>
              <a:ea typeface="Economica"/>
              <a:cs typeface="Economica"/>
              <a:sym typeface="Economica"/>
            </a:endParaRPr>
          </a:p>
          <a:p>
            <a:pPr indent="0" lvl="0" marL="0" rtl="0" algn="l">
              <a:spcBef>
                <a:spcPts val="1600"/>
              </a:spcBef>
              <a:spcAft>
                <a:spcPts val="1600"/>
              </a:spcAft>
              <a:buNone/>
            </a:pPr>
            <a:r>
              <a:t/>
            </a:r>
            <a:endParaRPr>
              <a:latin typeface="Economica"/>
              <a:ea typeface="Economica"/>
              <a:cs typeface="Economica"/>
              <a:sym typeface="Economic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95"/>
                                        </p:tgtEl>
                                        <p:attrNameLst>
                                          <p:attrName>style.visibility</p:attrName>
                                        </p:attrNameLst>
                                      </p:cBhvr>
                                      <p:to>
                                        <p:strVal val="visible"/>
                                      </p:to>
                                    </p:set>
                                    <p:anim calcmode="lin" valueType="num">
                                      <p:cBhvr additive="base">
                                        <p:cTn dur="500"/>
                                        <p:tgtEl>
                                          <p:spTgt spid="29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96"/>
                                        </p:tgtEl>
                                        <p:attrNameLst>
                                          <p:attrName>style.visibility</p:attrName>
                                        </p:attrNameLst>
                                      </p:cBhvr>
                                      <p:to>
                                        <p:strVal val="visible"/>
                                      </p:to>
                                    </p:set>
                                    <p:anim calcmode="lin" valueType="num">
                                      <p:cBhvr additive="base">
                                        <p:cTn dur="500"/>
                                        <p:tgtEl>
                                          <p:spTgt spid="29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97"/>
                                        </p:tgtEl>
                                        <p:attrNameLst>
                                          <p:attrName>style.visibility</p:attrName>
                                        </p:attrNameLst>
                                      </p:cBhvr>
                                      <p:to>
                                        <p:strVal val="visible"/>
                                      </p:to>
                                    </p:set>
                                    <p:anim calcmode="lin" valueType="num">
                                      <p:cBhvr additive="base">
                                        <p:cTn dur="500"/>
                                        <p:tgtEl>
                                          <p:spTgt spid="29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98"/>
                                        </p:tgtEl>
                                        <p:attrNameLst>
                                          <p:attrName>style.visibility</p:attrName>
                                        </p:attrNameLst>
                                      </p:cBhvr>
                                      <p:to>
                                        <p:strVal val="visible"/>
                                      </p:to>
                                    </p:set>
                                    <p:anim calcmode="lin" valueType="num">
                                      <p:cBhvr additive="base">
                                        <p:cTn dur="500"/>
                                        <p:tgtEl>
                                          <p:spTgt spid="29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99"/>
                                        </p:tgtEl>
                                        <p:attrNameLst>
                                          <p:attrName>style.visibility</p:attrName>
                                        </p:attrNameLst>
                                      </p:cBhvr>
                                      <p:to>
                                        <p:strVal val="visible"/>
                                      </p:to>
                                    </p:set>
                                    <p:anim calcmode="lin" valueType="num">
                                      <p:cBhvr additive="base">
                                        <p:cTn dur="500"/>
                                        <p:tgtEl>
                                          <p:spTgt spid="29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00"/>
                                        </p:tgtEl>
                                        <p:attrNameLst>
                                          <p:attrName>style.visibility</p:attrName>
                                        </p:attrNameLst>
                                      </p:cBhvr>
                                      <p:to>
                                        <p:strVal val="visible"/>
                                      </p:to>
                                    </p:set>
                                    <p:anim calcmode="lin" valueType="num">
                                      <p:cBhvr additive="base">
                                        <p:cTn dur="500"/>
                                        <p:tgtEl>
                                          <p:spTgt spid="30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pic>
        <p:nvPicPr>
          <p:cNvPr id="305" name="Google Shape;305;p40"/>
          <p:cNvPicPr preferRelativeResize="0"/>
          <p:nvPr/>
        </p:nvPicPr>
        <p:blipFill rotWithShape="1">
          <a:blip r:embed="rId3">
            <a:alphaModFix amt="76000"/>
          </a:blip>
          <a:srcRect b="1970" l="0" r="0" t="0"/>
          <a:stretch/>
        </p:blipFill>
        <p:spPr>
          <a:xfrm>
            <a:off x="0" y="0"/>
            <a:ext cx="9144000" cy="5143501"/>
          </a:xfrm>
          <a:prstGeom prst="rect">
            <a:avLst/>
          </a:prstGeom>
          <a:noFill/>
          <a:ln>
            <a:noFill/>
          </a:ln>
        </p:spPr>
      </p:pic>
      <p:sp>
        <p:nvSpPr>
          <p:cNvPr id="306" name="Google Shape;306;p4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Economica"/>
                <a:ea typeface="Economica"/>
                <a:cs typeface="Economica"/>
                <a:sym typeface="Economica"/>
              </a:rPr>
              <a:t>A Simplified Game City How-To</a:t>
            </a:r>
            <a:endParaRPr>
              <a:latin typeface="Economica"/>
              <a:ea typeface="Economica"/>
              <a:cs typeface="Economica"/>
              <a:sym typeface="Economica"/>
            </a:endParaRPr>
          </a:p>
        </p:txBody>
      </p:sp>
      <p:sp>
        <p:nvSpPr>
          <p:cNvPr id="307" name="Google Shape;307;p40"/>
          <p:cNvSpPr txBox="1"/>
          <p:nvPr>
            <p:ph idx="1" type="body"/>
          </p:nvPr>
        </p:nvSpPr>
        <p:spPr>
          <a:xfrm>
            <a:off x="721350" y="1123050"/>
            <a:ext cx="8520600" cy="88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600">
                <a:solidFill>
                  <a:schemeClr val="lt1"/>
                </a:solidFill>
                <a:latin typeface="Economica"/>
                <a:ea typeface="Economica"/>
                <a:cs typeface="Economica"/>
                <a:sym typeface="Economica"/>
              </a:rPr>
              <a:t>Choose an </a:t>
            </a:r>
            <a:r>
              <a:rPr b="1" lang="en-GB" sz="1600">
                <a:solidFill>
                  <a:schemeClr val="lt1"/>
                </a:solidFill>
                <a:latin typeface="Economica"/>
                <a:ea typeface="Economica"/>
                <a:cs typeface="Economica"/>
                <a:sym typeface="Economica"/>
              </a:rPr>
              <a:t>existing or historical city</a:t>
            </a:r>
            <a:r>
              <a:rPr lang="en-GB" sz="1600">
                <a:solidFill>
                  <a:schemeClr val="lt1"/>
                </a:solidFill>
                <a:latin typeface="Economica"/>
                <a:ea typeface="Economica"/>
                <a:cs typeface="Economica"/>
                <a:sym typeface="Economica"/>
              </a:rPr>
              <a:t>, and abstract it to a manageable level.  Research. Identify defining characteristics. Apply generalization / simplification -- abstract it. </a:t>
            </a:r>
            <a:endParaRPr sz="1600">
              <a:solidFill>
                <a:schemeClr val="lt1"/>
              </a:solidFill>
              <a:latin typeface="Economica"/>
              <a:ea typeface="Economica"/>
              <a:cs typeface="Economica"/>
              <a:sym typeface="Economica"/>
            </a:endParaRPr>
          </a:p>
          <a:p>
            <a:pPr indent="0" lvl="0" marL="0" rtl="0" algn="l">
              <a:spcBef>
                <a:spcPts val="0"/>
              </a:spcBef>
              <a:spcAft>
                <a:spcPts val="0"/>
              </a:spcAft>
              <a:buClr>
                <a:schemeClr val="dk1"/>
              </a:buClr>
              <a:buSzPts val="1100"/>
              <a:buFont typeface="Arial"/>
              <a:buNone/>
            </a:pPr>
            <a:r>
              <a:rPr lang="en-GB" sz="1400">
                <a:solidFill>
                  <a:schemeClr val="dk1"/>
                </a:solidFill>
                <a:latin typeface="Economica"/>
                <a:ea typeface="Economica"/>
                <a:cs typeface="Economica"/>
                <a:sym typeface="Economica"/>
              </a:rPr>
              <a:t>Examples: </a:t>
            </a:r>
            <a:r>
              <a:rPr i="1" lang="en-GB" sz="1400">
                <a:solidFill>
                  <a:schemeClr val="dk1"/>
                </a:solidFill>
                <a:latin typeface="Economica"/>
                <a:ea typeface="Economica"/>
                <a:cs typeface="Economica"/>
                <a:sym typeface="Economica"/>
              </a:rPr>
              <a:t>Assassin’s Creed Syndicate</a:t>
            </a:r>
            <a:r>
              <a:rPr lang="en-GB" sz="1400">
                <a:solidFill>
                  <a:schemeClr val="dk1"/>
                </a:solidFill>
                <a:latin typeface="Economica"/>
                <a:ea typeface="Economica"/>
                <a:cs typeface="Economica"/>
                <a:sym typeface="Economica"/>
              </a:rPr>
              <a:t>, </a:t>
            </a:r>
            <a:r>
              <a:rPr i="1" lang="en-GB" sz="1400">
                <a:solidFill>
                  <a:schemeClr val="dk1"/>
                </a:solidFill>
                <a:latin typeface="Economica"/>
                <a:ea typeface="Economica"/>
                <a:cs typeface="Economica"/>
                <a:sym typeface="Economica"/>
              </a:rPr>
              <a:t>Gabriel Knight</a:t>
            </a:r>
            <a:r>
              <a:rPr lang="en-GB" sz="1400">
                <a:solidFill>
                  <a:schemeClr val="dk1"/>
                </a:solidFill>
                <a:latin typeface="Economica"/>
                <a:ea typeface="Economica"/>
                <a:cs typeface="Economica"/>
                <a:sym typeface="Economica"/>
              </a:rPr>
              <a:t>.</a:t>
            </a:r>
            <a:endParaRPr sz="1600">
              <a:solidFill>
                <a:schemeClr val="dk1"/>
              </a:solidFill>
              <a:latin typeface="Economica"/>
              <a:ea typeface="Economica"/>
              <a:cs typeface="Economica"/>
              <a:sym typeface="Economica"/>
            </a:endParaRPr>
          </a:p>
          <a:p>
            <a:pPr indent="0" lvl="0" marL="0" rtl="0" algn="l">
              <a:spcBef>
                <a:spcPts val="0"/>
              </a:spcBef>
              <a:spcAft>
                <a:spcPts val="1600"/>
              </a:spcAft>
              <a:buNone/>
            </a:pPr>
            <a:r>
              <a:t/>
            </a:r>
            <a:endParaRPr/>
          </a:p>
        </p:txBody>
      </p:sp>
      <p:sp>
        <p:nvSpPr>
          <p:cNvPr id="308" name="Google Shape;308;p40"/>
          <p:cNvSpPr txBox="1"/>
          <p:nvPr/>
        </p:nvSpPr>
        <p:spPr>
          <a:xfrm>
            <a:off x="721350" y="2219675"/>
            <a:ext cx="6953100" cy="955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600">
                <a:solidFill>
                  <a:schemeClr val="lt1"/>
                </a:solidFill>
                <a:latin typeface="Economica"/>
                <a:ea typeface="Economica"/>
                <a:cs typeface="Economica"/>
                <a:sym typeface="Economica"/>
              </a:rPr>
              <a:t>Heavily </a:t>
            </a:r>
            <a:r>
              <a:rPr b="1" lang="en-GB" sz="1600">
                <a:solidFill>
                  <a:schemeClr val="lt1"/>
                </a:solidFill>
                <a:latin typeface="Economica"/>
                <a:ea typeface="Economica"/>
                <a:cs typeface="Economica"/>
                <a:sym typeface="Economica"/>
              </a:rPr>
              <a:t>modify and/or combine existing or historical cities</a:t>
            </a:r>
            <a:r>
              <a:rPr lang="en-GB" sz="1600">
                <a:solidFill>
                  <a:schemeClr val="lt1"/>
                </a:solidFill>
                <a:latin typeface="Economica"/>
                <a:ea typeface="Economica"/>
                <a:cs typeface="Economica"/>
                <a:sym typeface="Economica"/>
              </a:rPr>
              <a:t>; mix their elements, and disguise them. </a:t>
            </a:r>
            <a:endParaRPr sz="1600">
              <a:solidFill>
                <a:schemeClr val="lt1"/>
              </a:solidFill>
              <a:latin typeface="Economica"/>
              <a:ea typeface="Economica"/>
              <a:cs typeface="Economica"/>
              <a:sym typeface="Economica"/>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latin typeface="Economica"/>
                <a:ea typeface="Economica"/>
                <a:cs typeface="Economica"/>
                <a:sym typeface="Economica"/>
              </a:rPr>
              <a:t>Examples: </a:t>
            </a:r>
            <a:r>
              <a:rPr i="1" lang="en-GB">
                <a:solidFill>
                  <a:schemeClr val="dk1"/>
                </a:solidFill>
                <a:latin typeface="Economica"/>
                <a:ea typeface="Economica"/>
                <a:cs typeface="Economica"/>
                <a:sym typeface="Economica"/>
              </a:rPr>
              <a:t>Mafia III, and Terry Pratchett's Ankh-Morpork.</a:t>
            </a:r>
            <a:endParaRPr i="1" sz="1600">
              <a:solidFill>
                <a:schemeClr val="dk1"/>
              </a:solidFill>
              <a:latin typeface="Economica"/>
              <a:ea typeface="Economica"/>
              <a:cs typeface="Economica"/>
              <a:sym typeface="Economica"/>
            </a:endParaRPr>
          </a:p>
          <a:p>
            <a:pPr indent="0" lvl="0" marL="0" rtl="0" algn="l">
              <a:spcBef>
                <a:spcPts val="0"/>
              </a:spcBef>
              <a:spcAft>
                <a:spcPts val="0"/>
              </a:spcAft>
              <a:buNone/>
            </a:pPr>
            <a:r>
              <a:t/>
            </a:r>
            <a:endParaRPr/>
          </a:p>
        </p:txBody>
      </p:sp>
      <p:sp>
        <p:nvSpPr>
          <p:cNvPr id="309" name="Google Shape;309;p40"/>
          <p:cNvSpPr txBox="1"/>
          <p:nvPr/>
        </p:nvSpPr>
        <p:spPr>
          <a:xfrm>
            <a:off x="721350" y="3079100"/>
            <a:ext cx="7540200" cy="1245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600">
                <a:solidFill>
                  <a:schemeClr val="lt1"/>
                </a:solidFill>
                <a:latin typeface="Economica"/>
                <a:ea typeface="Economica"/>
                <a:cs typeface="Economica"/>
                <a:sym typeface="Economica"/>
              </a:rPr>
              <a:t>Create a city from </a:t>
            </a:r>
            <a:r>
              <a:rPr b="1" lang="en-GB" sz="1600">
                <a:solidFill>
                  <a:schemeClr val="lt1"/>
                </a:solidFill>
                <a:latin typeface="Economica"/>
                <a:ea typeface="Economica"/>
                <a:cs typeface="Economica"/>
                <a:sym typeface="Economica"/>
              </a:rPr>
              <a:t>scratch</a:t>
            </a:r>
            <a:r>
              <a:rPr lang="en-GB" sz="1600">
                <a:solidFill>
                  <a:schemeClr val="lt1"/>
                </a:solidFill>
                <a:latin typeface="Economica"/>
                <a:ea typeface="Economica"/>
                <a:cs typeface="Economica"/>
                <a:sym typeface="Economica"/>
              </a:rPr>
              <a:t>. Start by asking ‘Where? When? Why? And How big?’. Decide what makes it memorable. List its  functions. Craft &amp; layer its history. Come up with a rough map of the city and its environs, and work from the general to the specific. Plan land uses, and consider the urban structure. Populate it. Make it interesting &amp; believable.</a:t>
            </a:r>
            <a:endParaRPr sz="1600">
              <a:solidFill>
                <a:schemeClr val="lt1"/>
              </a:solidFill>
              <a:latin typeface="Economica"/>
              <a:ea typeface="Economica"/>
              <a:cs typeface="Economica"/>
              <a:sym typeface="Economica"/>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latin typeface="Economica"/>
                <a:ea typeface="Economica"/>
                <a:cs typeface="Economica"/>
                <a:sym typeface="Economica"/>
              </a:rPr>
              <a:t>Examples: </a:t>
            </a:r>
            <a:r>
              <a:rPr i="1" lang="en-GB">
                <a:solidFill>
                  <a:schemeClr val="dk1"/>
                </a:solidFill>
                <a:latin typeface="Economica"/>
                <a:ea typeface="Economica"/>
                <a:cs typeface="Economica"/>
                <a:sym typeface="Economica"/>
              </a:rPr>
              <a:t>Midgar, Rubacava, City 17, Rapture</a:t>
            </a:r>
            <a:r>
              <a:rPr lang="en-GB">
                <a:solidFill>
                  <a:schemeClr val="dk1"/>
                </a:solidFill>
                <a:latin typeface="Economica"/>
                <a:ea typeface="Economica"/>
                <a:cs typeface="Economica"/>
                <a:sym typeface="Economica"/>
              </a:rPr>
              <a:t>.</a:t>
            </a:r>
            <a:endParaRPr sz="1600">
              <a:solidFill>
                <a:schemeClr val="lt1"/>
              </a:solidFill>
              <a:latin typeface="Economica"/>
              <a:ea typeface="Economica"/>
              <a:cs typeface="Economica"/>
              <a:sym typeface="Economica"/>
            </a:endParaRPr>
          </a:p>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07"/>
                                        </p:tgtEl>
                                        <p:attrNameLst>
                                          <p:attrName>style.visibility</p:attrName>
                                        </p:attrNameLst>
                                      </p:cBhvr>
                                      <p:to>
                                        <p:strVal val="visible"/>
                                      </p:to>
                                    </p:set>
                                    <p:anim calcmode="lin" valueType="num">
                                      <p:cBhvr additive="base">
                                        <p:cTn dur="500"/>
                                        <p:tgtEl>
                                          <p:spTgt spid="30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08"/>
                                        </p:tgtEl>
                                        <p:attrNameLst>
                                          <p:attrName>style.visibility</p:attrName>
                                        </p:attrNameLst>
                                      </p:cBhvr>
                                      <p:to>
                                        <p:strVal val="visible"/>
                                      </p:to>
                                    </p:set>
                                    <p:anim calcmode="lin" valueType="num">
                                      <p:cBhvr additive="base">
                                        <p:cTn dur="500"/>
                                        <p:tgtEl>
                                          <p:spTgt spid="30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09"/>
                                        </p:tgtEl>
                                        <p:attrNameLst>
                                          <p:attrName>style.visibility</p:attrName>
                                        </p:attrNameLst>
                                      </p:cBhvr>
                                      <p:to>
                                        <p:strVal val="visible"/>
                                      </p:to>
                                    </p:set>
                                    <p:anim calcmode="lin" valueType="num">
                                      <p:cBhvr additive="base">
                                        <p:cTn dur="500"/>
                                        <p:tgtEl>
                                          <p:spTgt spid="30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41"/>
          <p:cNvSpPr txBox="1"/>
          <p:nvPr>
            <p:ph type="title"/>
          </p:nvPr>
        </p:nvSpPr>
        <p:spPr>
          <a:xfrm>
            <a:off x="3960050" y="407125"/>
            <a:ext cx="2470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Economica"/>
                <a:ea typeface="Economica"/>
                <a:cs typeface="Economica"/>
                <a:sym typeface="Economica"/>
              </a:rPr>
              <a:t>Contact information:</a:t>
            </a:r>
            <a:endParaRPr>
              <a:latin typeface="Economica"/>
              <a:ea typeface="Economica"/>
              <a:cs typeface="Economica"/>
              <a:sym typeface="Economica"/>
            </a:endParaRPr>
          </a:p>
        </p:txBody>
      </p:sp>
      <p:sp>
        <p:nvSpPr>
          <p:cNvPr id="315" name="Google Shape;315;p41"/>
          <p:cNvSpPr txBox="1"/>
          <p:nvPr/>
        </p:nvSpPr>
        <p:spPr>
          <a:xfrm>
            <a:off x="3960050" y="1077275"/>
            <a:ext cx="4794600" cy="242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434343"/>
                </a:solidFill>
                <a:latin typeface="Economica"/>
                <a:ea typeface="Economica"/>
                <a:cs typeface="Economica"/>
                <a:sym typeface="Economica"/>
              </a:rPr>
              <a:t>email:        konstantinos</a:t>
            </a:r>
            <a:r>
              <a:rPr lang="en-GB">
                <a:solidFill>
                  <a:srgbClr val="434343"/>
                </a:solidFill>
                <a:latin typeface="Economica"/>
                <a:ea typeface="Economica"/>
                <a:cs typeface="Economica"/>
                <a:sym typeface="Economica"/>
              </a:rPr>
              <a:t>.dimopoulos@gmail.com</a:t>
            </a:r>
            <a:endParaRPr>
              <a:solidFill>
                <a:srgbClr val="434343"/>
              </a:solidFill>
              <a:latin typeface="Economica"/>
              <a:ea typeface="Economica"/>
              <a:cs typeface="Economica"/>
              <a:sym typeface="Economica"/>
            </a:endParaRPr>
          </a:p>
          <a:p>
            <a:pPr indent="0" lvl="0" marL="0" rtl="0" algn="l">
              <a:spcBef>
                <a:spcPts val="0"/>
              </a:spcBef>
              <a:spcAft>
                <a:spcPts val="0"/>
              </a:spcAft>
              <a:buNone/>
            </a:pPr>
            <a:r>
              <a:t/>
            </a:r>
            <a:endParaRPr>
              <a:latin typeface="Economica"/>
              <a:ea typeface="Economica"/>
              <a:cs typeface="Economica"/>
              <a:sym typeface="Economica"/>
            </a:endParaRPr>
          </a:p>
          <a:p>
            <a:pPr indent="0" lvl="0" marL="0" rtl="0" algn="l">
              <a:spcBef>
                <a:spcPts val="0"/>
              </a:spcBef>
              <a:spcAft>
                <a:spcPts val="0"/>
              </a:spcAft>
              <a:buNone/>
            </a:pPr>
            <a:r>
              <a:rPr lang="en-GB">
                <a:solidFill>
                  <a:srgbClr val="434343"/>
                </a:solidFill>
                <a:latin typeface="Economica"/>
                <a:ea typeface="Economica"/>
                <a:cs typeface="Economica"/>
                <a:sym typeface="Economica"/>
              </a:rPr>
              <a:t>twitter:      @gnomeslair</a:t>
            </a:r>
            <a:endParaRPr>
              <a:solidFill>
                <a:srgbClr val="434343"/>
              </a:solidFill>
              <a:latin typeface="Economica"/>
              <a:ea typeface="Economica"/>
              <a:cs typeface="Economica"/>
              <a:sym typeface="Economica"/>
            </a:endParaRPr>
          </a:p>
          <a:p>
            <a:pPr indent="0" lvl="0" marL="0" rtl="0" algn="l">
              <a:spcBef>
                <a:spcPts val="0"/>
              </a:spcBef>
              <a:spcAft>
                <a:spcPts val="0"/>
              </a:spcAft>
              <a:buNone/>
            </a:pPr>
            <a:r>
              <a:t/>
            </a:r>
            <a:endParaRPr>
              <a:latin typeface="Economica"/>
              <a:ea typeface="Economica"/>
              <a:cs typeface="Economica"/>
              <a:sym typeface="Economica"/>
            </a:endParaRPr>
          </a:p>
          <a:p>
            <a:pPr indent="0" lvl="0" marL="0" rtl="0" algn="l">
              <a:spcBef>
                <a:spcPts val="0"/>
              </a:spcBef>
              <a:spcAft>
                <a:spcPts val="0"/>
              </a:spcAft>
              <a:buNone/>
            </a:pPr>
            <a:r>
              <a:rPr lang="en-GB">
                <a:solidFill>
                  <a:srgbClr val="434343"/>
                </a:solidFill>
                <a:latin typeface="Economica"/>
                <a:ea typeface="Economica"/>
                <a:cs typeface="Economica"/>
                <a:sym typeface="Economica"/>
              </a:rPr>
              <a:t>site:           </a:t>
            </a:r>
            <a:r>
              <a:rPr lang="en-GB">
                <a:solidFill>
                  <a:srgbClr val="434343"/>
                </a:solidFill>
                <a:uFill>
                  <a:noFill/>
                </a:uFill>
                <a:latin typeface="Economica"/>
                <a:ea typeface="Economica"/>
                <a:cs typeface="Economica"/>
                <a:sym typeface="Economica"/>
                <a:hlinkClick r:id="rId3">
                  <a:extLst>
                    <a:ext uri="{A12FA001-AC4F-418D-AE19-62706E023703}">
                      <ahyp:hlinkClr val="tx"/>
                    </a:ext>
                  </a:extLst>
                </a:hlinkClick>
              </a:rPr>
              <a:t>https://www.game-cities.com</a:t>
            </a:r>
            <a:endParaRPr>
              <a:solidFill>
                <a:srgbClr val="434343"/>
              </a:solidFill>
              <a:latin typeface="Economica"/>
              <a:ea typeface="Economica"/>
              <a:cs typeface="Economica"/>
              <a:sym typeface="Economica"/>
            </a:endParaRPr>
          </a:p>
          <a:p>
            <a:pPr indent="0" lvl="0" marL="0" rtl="0" algn="l">
              <a:spcBef>
                <a:spcPts val="0"/>
              </a:spcBef>
              <a:spcAft>
                <a:spcPts val="0"/>
              </a:spcAft>
              <a:buNone/>
            </a:pPr>
            <a:r>
              <a:t/>
            </a:r>
            <a:endParaRPr>
              <a:latin typeface="Economica"/>
              <a:ea typeface="Economica"/>
              <a:cs typeface="Economica"/>
              <a:sym typeface="Economica"/>
            </a:endParaRPr>
          </a:p>
          <a:p>
            <a:pPr indent="0" lvl="0" marL="0" rtl="0" algn="l">
              <a:spcBef>
                <a:spcPts val="0"/>
              </a:spcBef>
              <a:spcAft>
                <a:spcPts val="0"/>
              </a:spcAft>
              <a:buNone/>
            </a:pPr>
            <a:r>
              <a:t/>
            </a:r>
            <a:endParaRPr>
              <a:latin typeface="Economica"/>
              <a:ea typeface="Economica"/>
              <a:cs typeface="Economica"/>
              <a:sym typeface="Economica"/>
            </a:endParaRPr>
          </a:p>
          <a:p>
            <a:pPr indent="0" lvl="0" marL="0" rtl="0" algn="l">
              <a:spcBef>
                <a:spcPts val="0"/>
              </a:spcBef>
              <a:spcAft>
                <a:spcPts val="0"/>
              </a:spcAft>
              <a:buNone/>
            </a:pPr>
            <a:r>
              <a:rPr lang="en-GB">
                <a:solidFill>
                  <a:srgbClr val="434343"/>
                </a:solidFill>
                <a:latin typeface="Economica"/>
                <a:ea typeface="Economica"/>
                <a:cs typeface="Economica"/>
                <a:sym typeface="Economica"/>
              </a:rPr>
              <a:t>facebook:   </a:t>
            </a:r>
            <a:r>
              <a:rPr lang="en-GB">
                <a:solidFill>
                  <a:srgbClr val="434343"/>
                </a:solidFill>
                <a:uFill>
                  <a:noFill/>
                </a:uFill>
                <a:latin typeface="Economica"/>
                <a:ea typeface="Economica"/>
                <a:cs typeface="Economica"/>
                <a:sym typeface="Economica"/>
                <a:hlinkClick r:id="rId4">
                  <a:extLst>
                    <a:ext uri="{A12FA001-AC4F-418D-AE19-62706E023703}">
                      <ahyp:hlinkClr val="tx"/>
                    </a:ext>
                  </a:extLst>
                </a:hlinkClick>
              </a:rPr>
              <a:t>https://www.facebook.com/GameCities</a:t>
            </a:r>
            <a:endParaRPr>
              <a:solidFill>
                <a:srgbClr val="434343"/>
              </a:solidFill>
              <a:latin typeface="Economica"/>
              <a:ea typeface="Economica"/>
              <a:cs typeface="Economica"/>
              <a:sym typeface="Economica"/>
            </a:endParaRPr>
          </a:p>
          <a:p>
            <a:pPr indent="0" lvl="0" marL="0" rtl="0" algn="l">
              <a:spcBef>
                <a:spcPts val="0"/>
              </a:spcBef>
              <a:spcAft>
                <a:spcPts val="0"/>
              </a:spcAft>
              <a:buNone/>
            </a:pPr>
            <a:r>
              <a:t/>
            </a:r>
            <a:endParaRPr>
              <a:latin typeface="Economica"/>
              <a:ea typeface="Economica"/>
              <a:cs typeface="Economica"/>
              <a:sym typeface="Economica"/>
            </a:endParaRPr>
          </a:p>
          <a:p>
            <a:pPr indent="0" lvl="0" marL="0" rtl="0" algn="l">
              <a:spcBef>
                <a:spcPts val="0"/>
              </a:spcBef>
              <a:spcAft>
                <a:spcPts val="0"/>
              </a:spcAft>
              <a:buNone/>
            </a:pPr>
            <a:r>
              <a:rPr lang="en-GB">
                <a:solidFill>
                  <a:srgbClr val="434343"/>
                </a:solidFill>
                <a:latin typeface="Economica"/>
                <a:ea typeface="Economica"/>
                <a:cs typeface="Economica"/>
                <a:sym typeface="Economica"/>
              </a:rPr>
              <a:t>linkedin:    https://www.linkedin.com/in/konstantinos-dimopoulos-42b62b4/</a:t>
            </a:r>
            <a:endParaRPr>
              <a:solidFill>
                <a:srgbClr val="434343"/>
              </a:solidFill>
              <a:latin typeface="Economica"/>
              <a:ea typeface="Economica"/>
              <a:cs typeface="Economica"/>
              <a:sym typeface="Economica"/>
            </a:endParaRPr>
          </a:p>
          <a:p>
            <a:pPr indent="0" lvl="0" marL="0" rtl="0" algn="l">
              <a:spcBef>
                <a:spcPts val="0"/>
              </a:spcBef>
              <a:spcAft>
                <a:spcPts val="0"/>
              </a:spcAft>
              <a:buNone/>
            </a:pPr>
            <a:r>
              <a:t/>
            </a:r>
            <a:endParaRPr>
              <a:latin typeface="Economica"/>
              <a:ea typeface="Economica"/>
              <a:cs typeface="Economica"/>
              <a:sym typeface="Economica"/>
            </a:endParaRPr>
          </a:p>
          <a:p>
            <a:pPr indent="0" lvl="0" marL="0" rtl="0" algn="l">
              <a:spcBef>
                <a:spcPts val="0"/>
              </a:spcBef>
              <a:spcAft>
                <a:spcPts val="0"/>
              </a:spcAft>
              <a:buNone/>
            </a:pPr>
            <a:r>
              <a:t/>
            </a:r>
            <a:endParaRPr>
              <a:latin typeface="Economica"/>
              <a:ea typeface="Economica"/>
              <a:cs typeface="Economica"/>
              <a:sym typeface="Economica"/>
            </a:endParaRPr>
          </a:p>
          <a:p>
            <a:pPr indent="0" lvl="0" marL="0" rtl="0" algn="l">
              <a:spcBef>
                <a:spcPts val="0"/>
              </a:spcBef>
              <a:spcAft>
                <a:spcPts val="0"/>
              </a:spcAft>
              <a:buNone/>
            </a:pPr>
            <a:r>
              <a:t/>
            </a:r>
            <a:endParaRPr/>
          </a:p>
        </p:txBody>
      </p:sp>
      <p:pic>
        <p:nvPicPr>
          <p:cNvPr id="316" name="Google Shape;316;p41"/>
          <p:cNvPicPr preferRelativeResize="0"/>
          <p:nvPr/>
        </p:nvPicPr>
        <p:blipFill>
          <a:blip r:embed="rId5">
            <a:alphaModFix/>
          </a:blip>
          <a:stretch>
            <a:fillRect/>
          </a:stretch>
        </p:blipFill>
        <p:spPr>
          <a:xfrm>
            <a:off x="152400" y="152400"/>
            <a:ext cx="3476625" cy="4619625"/>
          </a:xfrm>
          <a:prstGeom prst="rect">
            <a:avLst/>
          </a:prstGeom>
          <a:noFill/>
          <a:ln>
            <a:noFill/>
          </a:ln>
        </p:spPr>
      </p:pic>
      <p:sp>
        <p:nvSpPr>
          <p:cNvPr id="317" name="Google Shape;317;p41"/>
          <p:cNvSpPr txBox="1"/>
          <p:nvPr/>
        </p:nvSpPr>
        <p:spPr>
          <a:xfrm>
            <a:off x="5886950" y="3770325"/>
            <a:ext cx="2867700" cy="100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6200">
                <a:latin typeface="Economica"/>
                <a:ea typeface="Economica"/>
                <a:cs typeface="Economica"/>
                <a:sym typeface="Economica"/>
              </a:rPr>
              <a:t>Thank you!</a:t>
            </a:r>
            <a:endParaRPr sz="6200">
              <a:latin typeface="Economica"/>
              <a:ea typeface="Economica"/>
              <a:cs typeface="Economica"/>
              <a:sym typeface="Economic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17"/>
                                        </p:tgtEl>
                                        <p:attrNameLst>
                                          <p:attrName>style.visibility</p:attrName>
                                        </p:attrNameLst>
                                      </p:cBhvr>
                                      <p:to>
                                        <p:strVal val="visible"/>
                                      </p:to>
                                    </p:set>
                                    <p:anim calcmode="lin" valueType="num">
                                      <p:cBhvr additive="base">
                                        <p:cTn dur="500"/>
                                        <p:tgtEl>
                                          <p:spTgt spid="31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pic>
        <p:nvPicPr>
          <p:cNvPr descr="Here's the trailer we showed during this year's E3, with the release date reveal at the end.&#10;&#10;Wishlist Lake on Steam: https://store.steampowered.com/app/1118240&#10;Follow Lake on Twitter: http://twitter.com/Lake_The_Game" id="73" name="Google Shape;73;p15" title="Lake E3 trailer">
            <a:hlinkClick r:id="rId3"/>
          </p:cNvPr>
          <p:cNvPicPr preferRelativeResize="0"/>
          <p:nvPr/>
        </p:nvPicPr>
        <p:blipFill>
          <a:blip r:embed="rId4">
            <a:alphaModFix/>
          </a:blip>
          <a:stretch>
            <a:fillRect/>
          </a:stretch>
        </p:blipFill>
        <p:spPr>
          <a:xfrm>
            <a:off x="152400" y="0"/>
            <a:ext cx="6858000" cy="5143500"/>
          </a:xfrm>
          <a:prstGeom prst="rect">
            <a:avLst/>
          </a:prstGeom>
          <a:noFill/>
          <a:ln>
            <a:noFill/>
          </a:ln>
        </p:spPr>
      </p:pic>
      <p:pic>
        <p:nvPicPr>
          <p:cNvPr id="74" name="Google Shape;74;p15"/>
          <p:cNvPicPr preferRelativeResize="0"/>
          <p:nvPr/>
        </p:nvPicPr>
        <p:blipFill>
          <a:blip r:embed="rId5">
            <a:alphaModFix/>
          </a:blip>
          <a:stretch>
            <a:fillRect/>
          </a:stretch>
        </p:blipFill>
        <p:spPr>
          <a:xfrm>
            <a:off x="7129275" y="134275"/>
            <a:ext cx="1899600" cy="887875"/>
          </a:xfrm>
          <a:prstGeom prst="rect">
            <a:avLst/>
          </a:prstGeom>
          <a:noFill/>
          <a:ln>
            <a:noFill/>
          </a:ln>
        </p:spPr>
      </p:pic>
      <p:pic>
        <p:nvPicPr>
          <p:cNvPr id="75" name="Google Shape;75;p15"/>
          <p:cNvPicPr preferRelativeResize="0"/>
          <p:nvPr/>
        </p:nvPicPr>
        <p:blipFill rotWithShape="1">
          <a:blip r:embed="rId6">
            <a:alphaModFix/>
          </a:blip>
          <a:srcRect b="3060" l="29204" r="29087" t="2188"/>
          <a:stretch/>
        </p:blipFill>
        <p:spPr>
          <a:xfrm>
            <a:off x="7129275" y="1095325"/>
            <a:ext cx="1899600" cy="2427451"/>
          </a:xfrm>
          <a:prstGeom prst="rect">
            <a:avLst/>
          </a:prstGeom>
          <a:noFill/>
          <a:ln>
            <a:noFill/>
          </a:ln>
        </p:spPr>
      </p:pic>
      <p:pic>
        <p:nvPicPr>
          <p:cNvPr id="76" name="Google Shape;76;p15"/>
          <p:cNvPicPr preferRelativeResize="0"/>
          <p:nvPr/>
        </p:nvPicPr>
        <p:blipFill>
          <a:blip r:embed="rId7">
            <a:alphaModFix/>
          </a:blip>
          <a:stretch>
            <a:fillRect/>
          </a:stretch>
        </p:blipFill>
        <p:spPr>
          <a:xfrm>
            <a:off x="7129275" y="3595950"/>
            <a:ext cx="1899600" cy="1068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
                                        </p:tgtEl>
                                        <p:attrNameLst>
                                          <p:attrName>style.visibility</p:attrName>
                                        </p:attrNameLst>
                                      </p:cBhvr>
                                      <p:to>
                                        <p:strVal val="visible"/>
                                      </p:to>
                                    </p:set>
                                    <p:animEffect filter="fade" transition="in">
                                      <p:cBhvr>
                                        <p:cTn dur="1000"/>
                                        <p:tgtEl>
                                          <p:spTgt spid="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pic>
        <p:nvPicPr>
          <p:cNvPr id="81" name="Google Shape;81;p16"/>
          <p:cNvPicPr preferRelativeResize="0"/>
          <p:nvPr/>
        </p:nvPicPr>
        <p:blipFill>
          <a:blip r:embed="rId3">
            <a:alphaModFix/>
          </a:blip>
          <a:stretch>
            <a:fillRect/>
          </a:stretch>
        </p:blipFill>
        <p:spPr>
          <a:xfrm>
            <a:off x="284175" y="48475"/>
            <a:ext cx="1835675" cy="1835675"/>
          </a:xfrm>
          <a:prstGeom prst="rect">
            <a:avLst/>
          </a:prstGeom>
          <a:noFill/>
          <a:ln>
            <a:noFill/>
          </a:ln>
        </p:spPr>
      </p:pic>
      <p:pic>
        <p:nvPicPr>
          <p:cNvPr id="82" name="Google Shape;82;p16"/>
          <p:cNvPicPr preferRelativeResize="0"/>
          <p:nvPr/>
        </p:nvPicPr>
        <p:blipFill>
          <a:blip r:embed="rId4">
            <a:alphaModFix/>
          </a:blip>
          <a:stretch>
            <a:fillRect/>
          </a:stretch>
        </p:blipFill>
        <p:spPr>
          <a:xfrm>
            <a:off x="2324515" y="449725"/>
            <a:ext cx="2775250" cy="1033175"/>
          </a:xfrm>
          <a:prstGeom prst="rect">
            <a:avLst/>
          </a:prstGeom>
          <a:noFill/>
          <a:ln>
            <a:noFill/>
          </a:ln>
        </p:spPr>
      </p:pic>
      <p:pic>
        <p:nvPicPr>
          <p:cNvPr id="83" name="Google Shape;83;p16"/>
          <p:cNvPicPr preferRelativeResize="0"/>
          <p:nvPr/>
        </p:nvPicPr>
        <p:blipFill>
          <a:blip r:embed="rId5">
            <a:alphaModFix/>
          </a:blip>
          <a:stretch>
            <a:fillRect/>
          </a:stretch>
        </p:blipFill>
        <p:spPr>
          <a:xfrm>
            <a:off x="2737462" y="2140123"/>
            <a:ext cx="2414100" cy="1280300"/>
          </a:xfrm>
          <a:prstGeom prst="rect">
            <a:avLst/>
          </a:prstGeom>
          <a:noFill/>
          <a:ln>
            <a:noFill/>
          </a:ln>
        </p:spPr>
      </p:pic>
      <p:pic>
        <p:nvPicPr>
          <p:cNvPr id="84" name="Google Shape;84;p16"/>
          <p:cNvPicPr preferRelativeResize="0"/>
          <p:nvPr/>
        </p:nvPicPr>
        <p:blipFill>
          <a:blip r:embed="rId6">
            <a:alphaModFix/>
          </a:blip>
          <a:stretch>
            <a:fillRect/>
          </a:stretch>
        </p:blipFill>
        <p:spPr>
          <a:xfrm>
            <a:off x="284174" y="2315375"/>
            <a:ext cx="2306075" cy="929775"/>
          </a:xfrm>
          <a:prstGeom prst="rect">
            <a:avLst/>
          </a:prstGeom>
          <a:noFill/>
          <a:ln>
            <a:noFill/>
          </a:ln>
        </p:spPr>
      </p:pic>
      <p:pic>
        <p:nvPicPr>
          <p:cNvPr id="85" name="Google Shape;85;p16"/>
          <p:cNvPicPr preferRelativeResize="0"/>
          <p:nvPr/>
        </p:nvPicPr>
        <p:blipFill>
          <a:blip r:embed="rId7">
            <a:alphaModFix/>
          </a:blip>
          <a:stretch>
            <a:fillRect/>
          </a:stretch>
        </p:blipFill>
        <p:spPr>
          <a:xfrm>
            <a:off x="5526413" y="2064050"/>
            <a:ext cx="1432426" cy="1432426"/>
          </a:xfrm>
          <a:prstGeom prst="rect">
            <a:avLst/>
          </a:prstGeom>
          <a:noFill/>
          <a:ln>
            <a:noFill/>
          </a:ln>
        </p:spPr>
      </p:pic>
      <p:pic>
        <p:nvPicPr>
          <p:cNvPr id="86" name="Google Shape;86;p16"/>
          <p:cNvPicPr preferRelativeResize="0"/>
          <p:nvPr/>
        </p:nvPicPr>
        <p:blipFill>
          <a:blip r:embed="rId8">
            <a:alphaModFix/>
          </a:blip>
          <a:stretch>
            <a:fillRect/>
          </a:stretch>
        </p:blipFill>
        <p:spPr>
          <a:xfrm>
            <a:off x="5526437" y="250100"/>
            <a:ext cx="1432424" cy="1432424"/>
          </a:xfrm>
          <a:prstGeom prst="rect">
            <a:avLst/>
          </a:prstGeom>
          <a:noFill/>
          <a:ln>
            <a:noFill/>
          </a:ln>
        </p:spPr>
      </p:pic>
      <p:pic>
        <p:nvPicPr>
          <p:cNvPr id="87" name="Google Shape;87;p16"/>
          <p:cNvPicPr preferRelativeResize="0"/>
          <p:nvPr/>
        </p:nvPicPr>
        <p:blipFill>
          <a:blip r:embed="rId9">
            <a:alphaModFix/>
          </a:blip>
          <a:stretch>
            <a:fillRect/>
          </a:stretch>
        </p:blipFill>
        <p:spPr>
          <a:xfrm>
            <a:off x="7333737" y="138025"/>
            <a:ext cx="1230025" cy="1656575"/>
          </a:xfrm>
          <a:prstGeom prst="rect">
            <a:avLst/>
          </a:prstGeom>
          <a:noFill/>
          <a:ln>
            <a:noFill/>
          </a:ln>
        </p:spPr>
      </p:pic>
      <p:pic>
        <p:nvPicPr>
          <p:cNvPr id="88" name="Google Shape;88;p16"/>
          <p:cNvPicPr preferRelativeResize="0"/>
          <p:nvPr/>
        </p:nvPicPr>
        <p:blipFill>
          <a:blip r:embed="rId10">
            <a:alphaModFix/>
          </a:blip>
          <a:stretch>
            <a:fillRect/>
          </a:stretch>
        </p:blipFill>
        <p:spPr>
          <a:xfrm>
            <a:off x="7333713" y="2096850"/>
            <a:ext cx="1230023" cy="1366840"/>
          </a:xfrm>
          <a:prstGeom prst="rect">
            <a:avLst/>
          </a:prstGeom>
          <a:noFill/>
          <a:ln>
            <a:noFill/>
          </a:ln>
        </p:spPr>
      </p:pic>
      <p:pic>
        <p:nvPicPr>
          <p:cNvPr id="89" name="Google Shape;89;p16"/>
          <p:cNvPicPr preferRelativeResize="0"/>
          <p:nvPr/>
        </p:nvPicPr>
        <p:blipFill>
          <a:blip r:embed="rId11">
            <a:alphaModFix/>
          </a:blip>
          <a:stretch>
            <a:fillRect/>
          </a:stretch>
        </p:blipFill>
        <p:spPr>
          <a:xfrm>
            <a:off x="586999" y="3744800"/>
            <a:ext cx="1144775" cy="1144800"/>
          </a:xfrm>
          <a:prstGeom prst="rect">
            <a:avLst/>
          </a:prstGeom>
          <a:noFill/>
          <a:ln>
            <a:noFill/>
          </a:ln>
        </p:spPr>
      </p:pic>
      <p:pic>
        <p:nvPicPr>
          <p:cNvPr id="90" name="Google Shape;90;p16"/>
          <p:cNvPicPr preferRelativeResize="0"/>
          <p:nvPr/>
        </p:nvPicPr>
        <p:blipFill>
          <a:blip r:embed="rId12">
            <a:alphaModFix/>
          </a:blip>
          <a:stretch>
            <a:fillRect/>
          </a:stretch>
        </p:blipFill>
        <p:spPr>
          <a:xfrm>
            <a:off x="2376301" y="3949485"/>
            <a:ext cx="2775250" cy="735438"/>
          </a:xfrm>
          <a:prstGeom prst="rect">
            <a:avLst/>
          </a:prstGeom>
          <a:noFill/>
          <a:ln>
            <a:noFill/>
          </a:ln>
        </p:spPr>
      </p:pic>
      <p:pic>
        <p:nvPicPr>
          <p:cNvPr id="91" name="Google Shape;91;p16"/>
          <p:cNvPicPr preferRelativeResize="0"/>
          <p:nvPr/>
        </p:nvPicPr>
        <p:blipFill>
          <a:blip r:embed="rId13">
            <a:alphaModFix/>
          </a:blip>
          <a:stretch>
            <a:fillRect/>
          </a:stretch>
        </p:blipFill>
        <p:spPr>
          <a:xfrm>
            <a:off x="5561362" y="3949475"/>
            <a:ext cx="1362550" cy="679750"/>
          </a:xfrm>
          <a:prstGeom prst="rect">
            <a:avLst/>
          </a:prstGeom>
          <a:noFill/>
          <a:ln>
            <a:noFill/>
          </a:ln>
        </p:spPr>
      </p:pic>
      <p:pic>
        <p:nvPicPr>
          <p:cNvPr id="92" name="Google Shape;92;p16"/>
          <p:cNvPicPr preferRelativeResize="0"/>
          <p:nvPr/>
        </p:nvPicPr>
        <p:blipFill>
          <a:blip r:embed="rId14">
            <a:alphaModFix/>
          </a:blip>
          <a:stretch>
            <a:fillRect/>
          </a:stretch>
        </p:blipFill>
        <p:spPr>
          <a:xfrm>
            <a:off x="7483850" y="3744800"/>
            <a:ext cx="929775" cy="9297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pic>
        <p:nvPicPr>
          <p:cNvPr id="97" name="Google Shape;97;p17"/>
          <p:cNvPicPr preferRelativeResize="0"/>
          <p:nvPr/>
        </p:nvPicPr>
        <p:blipFill>
          <a:blip r:embed="rId3">
            <a:alphaModFix/>
          </a:blip>
          <a:stretch>
            <a:fillRect/>
          </a:stretch>
        </p:blipFill>
        <p:spPr>
          <a:xfrm>
            <a:off x="3247638" y="152400"/>
            <a:ext cx="2754966" cy="3908624"/>
          </a:xfrm>
          <a:prstGeom prst="rect">
            <a:avLst/>
          </a:prstGeom>
          <a:noFill/>
          <a:ln>
            <a:noFill/>
          </a:ln>
        </p:spPr>
      </p:pic>
      <p:pic>
        <p:nvPicPr>
          <p:cNvPr id="98" name="Google Shape;98;p17"/>
          <p:cNvPicPr preferRelativeResize="0"/>
          <p:nvPr/>
        </p:nvPicPr>
        <p:blipFill>
          <a:blip r:embed="rId4">
            <a:alphaModFix/>
          </a:blip>
          <a:stretch>
            <a:fillRect/>
          </a:stretch>
        </p:blipFill>
        <p:spPr>
          <a:xfrm>
            <a:off x="219000" y="152400"/>
            <a:ext cx="2931174" cy="3908626"/>
          </a:xfrm>
          <a:prstGeom prst="rect">
            <a:avLst/>
          </a:prstGeom>
          <a:noFill/>
          <a:ln>
            <a:noFill/>
          </a:ln>
        </p:spPr>
      </p:pic>
      <p:pic>
        <p:nvPicPr>
          <p:cNvPr id="99" name="Google Shape;99;p17"/>
          <p:cNvPicPr preferRelativeResize="0"/>
          <p:nvPr/>
        </p:nvPicPr>
        <p:blipFill>
          <a:blip r:embed="rId5">
            <a:alphaModFix/>
          </a:blip>
          <a:stretch>
            <a:fillRect/>
          </a:stretch>
        </p:blipFill>
        <p:spPr>
          <a:xfrm>
            <a:off x="6100075" y="152400"/>
            <a:ext cx="2649297" cy="39086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8"/>
          <p:cNvSpPr txBox="1"/>
          <p:nvPr>
            <p:ph type="title"/>
          </p:nvPr>
        </p:nvSpPr>
        <p:spPr>
          <a:xfrm>
            <a:off x="311700" y="2006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latin typeface="Economica"/>
                <a:ea typeface="Economica"/>
                <a:cs typeface="Economica"/>
                <a:sym typeface="Economica"/>
              </a:rPr>
              <a:t>Game Development in Greece</a:t>
            </a:r>
            <a:endParaRPr>
              <a:latin typeface="Economica"/>
              <a:ea typeface="Economica"/>
              <a:cs typeface="Economica"/>
              <a:sym typeface="Economica"/>
            </a:endParaRPr>
          </a:p>
        </p:txBody>
      </p:sp>
      <p:pic>
        <p:nvPicPr>
          <p:cNvPr id="105" name="Google Shape;105;p18"/>
          <p:cNvPicPr preferRelativeResize="0"/>
          <p:nvPr/>
        </p:nvPicPr>
        <p:blipFill>
          <a:blip r:embed="rId3">
            <a:alphaModFix/>
          </a:blip>
          <a:stretch>
            <a:fillRect/>
          </a:stretch>
        </p:blipFill>
        <p:spPr>
          <a:xfrm>
            <a:off x="993425" y="773350"/>
            <a:ext cx="3362150" cy="1891200"/>
          </a:xfrm>
          <a:prstGeom prst="rect">
            <a:avLst/>
          </a:prstGeom>
          <a:noFill/>
          <a:ln>
            <a:noFill/>
          </a:ln>
        </p:spPr>
      </p:pic>
      <p:pic>
        <p:nvPicPr>
          <p:cNvPr id="106" name="Google Shape;106;p18"/>
          <p:cNvPicPr preferRelativeResize="0"/>
          <p:nvPr/>
        </p:nvPicPr>
        <p:blipFill rotWithShape="1">
          <a:blip r:embed="rId4">
            <a:alphaModFix/>
          </a:blip>
          <a:srcRect b="3799" l="0" r="0" t="0"/>
          <a:stretch/>
        </p:blipFill>
        <p:spPr>
          <a:xfrm>
            <a:off x="4469825" y="773349"/>
            <a:ext cx="3362149" cy="1891212"/>
          </a:xfrm>
          <a:prstGeom prst="rect">
            <a:avLst/>
          </a:prstGeom>
          <a:noFill/>
          <a:ln>
            <a:noFill/>
          </a:ln>
        </p:spPr>
      </p:pic>
      <p:pic>
        <p:nvPicPr>
          <p:cNvPr id="107" name="Google Shape;107;p18"/>
          <p:cNvPicPr preferRelativeResize="0"/>
          <p:nvPr/>
        </p:nvPicPr>
        <p:blipFill>
          <a:blip r:embed="rId5">
            <a:alphaModFix/>
          </a:blip>
          <a:stretch>
            <a:fillRect/>
          </a:stretch>
        </p:blipFill>
        <p:spPr>
          <a:xfrm>
            <a:off x="4469827" y="2813000"/>
            <a:ext cx="3362150" cy="1891200"/>
          </a:xfrm>
          <a:prstGeom prst="rect">
            <a:avLst/>
          </a:prstGeom>
          <a:noFill/>
          <a:ln>
            <a:noFill/>
          </a:ln>
        </p:spPr>
      </p:pic>
      <p:pic>
        <p:nvPicPr>
          <p:cNvPr id="108" name="Google Shape;108;p18"/>
          <p:cNvPicPr preferRelativeResize="0"/>
          <p:nvPr/>
        </p:nvPicPr>
        <p:blipFill>
          <a:blip r:embed="rId6">
            <a:alphaModFix/>
          </a:blip>
          <a:stretch>
            <a:fillRect/>
          </a:stretch>
        </p:blipFill>
        <p:spPr>
          <a:xfrm>
            <a:off x="993425" y="2777400"/>
            <a:ext cx="3362151" cy="1926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9"/>
          <p:cNvSpPr txBox="1"/>
          <p:nvPr>
            <p:ph type="title"/>
          </p:nvPr>
        </p:nvSpPr>
        <p:spPr>
          <a:xfrm>
            <a:off x="311700" y="2006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latin typeface="Economica"/>
                <a:ea typeface="Economica"/>
                <a:cs typeface="Economica"/>
                <a:sym typeface="Economica"/>
              </a:rPr>
              <a:t>What does a game urbanist do?</a:t>
            </a:r>
            <a:endParaRPr>
              <a:latin typeface="Economica"/>
              <a:ea typeface="Economica"/>
              <a:cs typeface="Economica"/>
              <a:sym typeface="Economica"/>
            </a:endParaRPr>
          </a:p>
        </p:txBody>
      </p:sp>
      <p:sp>
        <p:nvSpPr>
          <p:cNvPr id="114" name="Google Shape;114;p19"/>
          <p:cNvSpPr txBox="1"/>
          <p:nvPr/>
        </p:nvSpPr>
        <p:spPr>
          <a:xfrm>
            <a:off x="2818875" y="887800"/>
            <a:ext cx="5041500" cy="47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solidFill>
                  <a:srgbClr val="434343"/>
                </a:solidFill>
                <a:latin typeface="Economica"/>
                <a:ea typeface="Economica"/>
                <a:cs typeface="Economica"/>
                <a:sym typeface="Economica"/>
              </a:rPr>
              <a:t>Designs the urban structure, environments and systems of games.</a:t>
            </a:r>
            <a:endParaRPr b="1" sz="1600">
              <a:solidFill>
                <a:srgbClr val="434343"/>
              </a:solidFill>
              <a:latin typeface="Economica"/>
              <a:ea typeface="Economica"/>
              <a:cs typeface="Economica"/>
              <a:sym typeface="Economica"/>
            </a:endParaRPr>
          </a:p>
        </p:txBody>
      </p:sp>
      <p:sp>
        <p:nvSpPr>
          <p:cNvPr id="115" name="Google Shape;115;p19"/>
          <p:cNvSpPr txBox="1"/>
          <p:nvPr/>
        </p:nvSpPr>
        <p:spPr>
          <a:xfrm>
            <a:off x="2818875" y="1308325"/>
            <a:ext cx="4075200" cy="47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rgbClr val="434343"/>
                </a:solidFill>
                <a:latin typeface="Economica"/>
                <a:ea typeface="Economica"/>
                <a:cs typeface="Economica"/>
                <a:sym typeface="Economica"/>
              </a:rPr>
              <a:t>Steals from real-life urbanism, engineering, and architecture.</a:t>
            </a:r>
            <a:endParaRPr sz="1600">
              <a:solidFill>
                <a:srgbClr val="434343"/>
              </a:solidFill>
              <a:latin typeface="Economica"/>
              <a:ea typeface="Economica"/>
              <a:cs typeface="Economica"/>
              <a:sym typeface="Economica"/>
            </a:endParaRPr>
          </a:p>
        </p:txBody>
      </p:sp>
      <p:sp>
        <p:nvSpPr>
          <p:cNvPr id="116" name="Google Shape;116;p19"/>
          <p:cNvSpPr txBox="1"/>
          <p:nvPr/>
        </p:nvSpPr>
        <p:spPr>
          <a:xfrm>
            <a:off x="2818875" y="1756350"/>
            <a:ext cx="4075200" cy="47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rgbClr val="434343"/>
                </a:solidFill>
                <a:latin typeface="Economica"/>
                <a:ea typeface="Economica"/>
                <a:cs typeface="Economica"/>
                <a:sym typeface="Economica"/>
              </a:rPr>
              <a:t>Applies level and game design to urban environments. </a:t>
            </a:r>
            <a:endParaRPr sz="1600">
              <a:solidFill>
                <a:srgbClr val="434343"/>
              </a:solidFill>
              <a:latin typeface="Economica"/>
              <a:ea typeface="Economica"/>
              <a:cs typeface="Economica"/>
              <a:sym typeface="Economica"/>
            </a:endParaRPr>
          </a:p>
        </p:txBody>
      </p:sp>
      <p:sp>
        <p:nvSpPr>
          <p:cNvPr id="117" name="Google Shape;117;p19"/>
          <p:cNvSpPr txBox="1"/>
          <p:nvPr/>
        </p:nvSpPr>
        <p:spPr>
          <a:xfrm>
            <a:off x="2818875" y="2192250"/>
            <a:ext cx="4075200" cy="47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rgbClr val="434343"/>
                </a:solidFill>
                <a:latin typeface="Economica"/>
                <a:ea typeface="Economica"/>
                <a:cs typeface="Economica"/>
                <a:sym typeface="Economica"/>
              </a:rPr>
              <a:t>Simulates civic life and societies.</a:t>
            </a:r>
            <a:endParaRPr sz="1600">
              <a:solidFill>
                <a:srgbClr val="434343"/>
              </a:solidFill>
              <a:latin typeface="Economica"/>
              <a:ea typeface="Economica"/>
              <a:cs typeface="Economica"/>
              <a:sym typeface="Economica"/>
            </a:endParaRPr>
          </a:p>
        </p:txBody>
      </p:sp>
      <p:sp>
        <p:nvSpPr>
          <p:cNvPr id="118" name="Google Shape;118;p19"/>
          <p:cNvSpPr txBox="1"/>
          <p:nvPr/>
        </p:nvSpPr>
        <p:spPr>
          <a:xfrm>
            <a:off x="2818875" y="2625163"/>
            <a:ext cx="4075200" cy="47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rgbClr val="434343"/>
                </a:solidFill>
                <a:latin typeface="Economica"/>
                <a:ea typeface="Economica"/>
                <a:cs typeface="Economica"/>
                <a:sym typeface="Economica"/>
              </a:rPr>
              <a:t>A</a:t>
            </a:r>
            <a:r>
              <a:rPr lang="en-GB" sz="1600">
                <a:solidFill>
                  <a:srgbClr val="434343"/>
                </a:solidFill>
                <a:latin typeface="Economica"/>
                <a:ea typeface="Economica"/>
                <a:cs typeface="Economica"/>
                <a:sym typeface="Economica"/>
              </a:rPr>
              <a:t>bstracts heavily. </a:t>
            </a:r>
            <a:endParaRPr sz="1600">
              <a:solidFill>
                <a:srgbClr val="434343"/>
              </a:solidFill>
              <a:latin typeface="Economica"/>
              <a:ea typeface="Economica"/>
              <a:cs typeface="Economica"/>
              <a:sym typeface="Economica"/>
            </a:endParaRPr>
          </a:p>
        </p:txBody>
      </p:sp>
      <p:sp>
        <p:nvSpPr>
          <p:cNvPr id="119" name="Google Shape;119;p19"/>
          <p:cNvSpPr txBox="1"/>
          <p:nvPr/>
        </p:nvSpPr>
        <p:spPr>
          <a:xfrm>
            <a:off x="2818875" y="3059450"/>
            <a:ext cx="4075200" cy="47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rgbClr val="434343"/>
                </a:solidFill>
                <a:latin typeface="Economica"/>
                <a:ea typeface="Economica"/>
                <a:cs typeface="Economica"/>
                <a:sym typeface="Economica"/>
              </a:rPr>
              <a:t>Engages in world building, and crafts histories. </a:t>
            </a:r>
            <a:endParaRPr sz="1600">
              <a:solidFill>
                <a:srgbClr val="434343"/>
              </a:solidFill>
              <a:latin typeface="Economica"/>
              <a:ea typeface="Economica"/>
              <a:cs typeface="Economica"/>
              <a:sym typeface="Economica"/>
            </a:endParaRPr>
          </a:p>
        </p:txBody>
      </p:sp>
      <p:sp>
        <p:nvSpPr>
          <p:cNvPr id="120" name="Google Shape;120;p19"/>
          <p:cNvSpPr txBox="1"/>
          <p:nvPr/>
        </p:nvSpPr>
        <p:spPr>
          <a:xfrm>
            <a:off x="2818875" y="3493863"/>
            <a:ext cx="4075200" cy="47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rgbClr val="434343"/>
                </a:solidFill>
                <a:latin typeface="Economica"/>
                <a:ea typeface="Economica"/>
                <a:cs typeface="Economica"/>
                <a:sym typeface="Economica"/>
              </a:rPr>
              <a:t>Creates (or imagines) civic concepts. </a:t>
            </a:r>
            <a:endParaRPr sz="1600">
              <a:solidFill>
                <a:srgbClr val="434343"/>
              </a:solidFill>
              <a:latin typeface="Economica"/>
              <a:ea typeface="Economica"/>
              <a:cs typeface="Economica"/>
              <a:sym typeface="Economica"/>
            </a:endParaRPr>
          </a:p>
        </p:txBody>
      </p:sp>
      <p:sp>
        <p:nvSpPr>
          <p:cNvPr id="121" name="Google Shape;121;p19"/>
          <p:cNvSpPr txBox="1"/>
          <p:nvPr/>
        </p:nvSpPr>
        <p:spPr>
          <a:xfrm>
            <a:off x="2818875" y="3926650"/>
            <a:ext cx="4631100" cy="47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rgbClr val="434343"/>
                </a:solidFill>
                <a:latin typeface="Economica"/>
                <a:ea typeface="Economica"/>
                <a:cs typeface="Economica"/>
                <a:sym typeface="Economica"/>
              </a:rPr>
              <a:t>Stylizes existing or historical cities. Builds imaginary virtual cities. </a:t>
            </a:r>
            <a:endParaRPr sz="1600">
              <a:solidFill>
                <a:srgbClr val="434343"/>
              </a:solidFill>
              <a:latin typeface="Economica"/>
              <a:ea typeface="Economica"/>
              <a:cs typeface="Economica"/>
              <a:sym typeface="Economica"/>
            </a:endParaRPr>
          </a:p>
          <a:p>
            <a:pPr indent="0" lvl="0" marL="0" rtl="0" algn="l">
              <a:spcBef>
                <a:spcPts val="0"/>
              </a:spcBef>
              <a:spcAft>
                <a:spcPts val="0"/>
              </a:spcAft>
              <a:buNone/>
            </a:pPr>
            <a:r>
              <a:rPr lang="en-GB" sz="1600">
                <a:solidFill>
                  <a:srgbClr val="434343"/>
                </a:solidFill>
                <a:latin typeface="Economica"/>
                <a:ea typeface="Economica"/>
                <a:cs typeface="Economica"/>
                <a:sym typeface="Economica"/>
              </a:rPr>
              <a:t> </a:t>
            </a:r>
            <a:endParaRPr sz="1600">
              <a:solidFill>
                <a:srgbClr val="434343"/>
              </a:solidFill>
              <a:latin typeface="Economica"/>
              <a:ea typeface="Economica"/>
              <a:cs typeface="Economica"/>
              <a:sym typeface="Economica"/>
            </a:endParaRPr>
          </a:p>
        </p:txBody>
      </p:sp>
      <p:sp>
        <p:nvSpPr>
          <p:cNvPr id="122" name="Google Shape;122;p19"/>
          <p:cNvSpPr txBox="1"/>
          <p:nvPr/>
        </p:nvSpPr>
        <p:spPr>
          <a:xfrm>
            <a:off x="2818875" y="4362575"/>
            <a:ext cx="4461300" cy="47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GB" sz="1600">
                <a:solidFill>
                  <a:srgbClr val="434343"/>
                </a:solidFill>
                <a:latin typeface="Economica"/>
                <a:ea typeface="Economica"/>
                <a:cs typeface="Economica"/>
                <a:sym typeface="Economica"/>
              </a:rPr>
              <a:t>Wonders on the interplay of real and digital urban spaces.</a:t>
            </a:r>
            <a:endParaRPr b="1" i="1" sz="1600">
              <a:solidFill>
                <a:srgbClr val="434343"/>
              </a:solidFill>
              <a:latin typeface="Economica"/>
              <a:ea typeface="Economica"/>
              <a:cs typeface="Economica"/>
              <a:sym typeface="Economica"/>
            </a:endParaRPr>
          </a:p>
        </p:txBody>
      </p:sp>
      <p:pic>
        <p:nvPicPr>
          <p:cNvPr id="123" name="Google Shape;123;p19"/>
          <p:cNvPicPr preferRelativeResize="0"/>
          <p:nvPr/>
        </p:nvPicPr>
        <p:blipFill>
          <a:blip r:embed="rId3">
            <a:alphaModFix/>
          </a:blip>
          <a:stretch>
            <a:fillRect/>
          </a:stretch>
        </p:blipFill>
        <p:spPr>
          <a:xfrm>
            <a:off x="264900" y="856876"/>
            <a:ext cx="1753050" cy="985774"/>
          </a:xfrm>
          <a:prstGeom prst="rect">
            <a:avLst/>
          </a:prstGeom>
          <a:noFill/>
          <a:ln>
            <a:noFill/>
          </a:ln>
        </p:spPr>
      </p:pic>
      <p:pic>
        <p:nvPicPr>
          <p:cNvPr id="124" name="Google Shape;124;p19"/>
          <p:cNvPicPr preferRelativeResize="0"/>
          <p:nvPr/>
        </p:nvPicPr>
        <p:blipFill>
          <a:blip r:embed="rId4">
            <a:alphaModFix/>
          </a:blip>
          <a:stretch>
            <a:fillRect/>
          </a:stretch>
        </p:blipFill>
        <p:spPr>
          <a:xfrm>
            <a:off x="264900" y="2995775"/>
            <a:ext cx="1753061" cy="986075"/>
          </a:xfrm>
          <a:prstGeom prst="rect">
            <a:avLst/>
          </a:prstGeom>
          <a:noFill/>
          <a:ln>
            <a:noFill/>
          </a:ln>
        </p:spPr>
      </p:pic>
      <p:pic>
        <p:nvPicPr>
          <p:cNvPr id="125" name="Google Shape;125;p19"/>
          <p:cNvPicPr preferRelativeResize="0"/>
          <p:nvPr/>
        </p:nvPicPr>
        <p:blipFill>
          <a:blip r:embed="rId5">
            <a:alphaModFix/>
          </a:blip>
          <a:stretch>
            <a:fillRect/>
          </a:stretch>
        </p:blipFill>
        <p:spPr>
          <a:xfrm>
            <a:off x="264899" y="1926174"/>
            <a:ext cx="1753050" cy="986071"/>
          </a:xfrm>
          <a:prstGeom prst="rect">
            <a:avLst/>
          </a:prstGeom>
          <a:noFill/>
          <a:ln>
            <a:noFill/>
          </a:ln>
        </p:spPr>
      </p:pic>
      <p:pic>
        <p:nvPicPr>
          <p:cNvPr id="126" name="Google Shape;126;p19"/>
          <p:cNvPicPr preferRelativeResize="0"/>
          <p:nvPr/>
        </p:nvPicPr>
        <p:blipFill rotWithShape="1">
          <a:blip r:embed="rId6">
            <a:alphaModFix/>
          </a:blip>
          <a:srcRect b="15580" l="25253" r="24005" t="49851"/>
          <a:stretch/>
        </p:blipFill>
        <p:spPr>
          <a:xfrm>
            <a:off x="264900" y="4091625"/>
            <a:ext cx="1753051" cy="7464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4"/>
                                        </p:tgtEl>
                                        <p:attrNameLst>
                                          <p:attrName>style.visibility</p:attrName>
                                        </p:attrNameLst>
                                      </p:cBhvr>
                                      <p:to>
                                        <p:strVal val="visible"/>
                                      </p:to>
                                    </p:set>
                                    <p:anim calcmode="lin" valueType="num">
                                      <p:cBhvr additive="base">
                                        <p:cTn dur="500"/>
                                        <p:tgtEl>
                                          <p:spTgt spid="11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5"/>
                                        </p:tgtEl>
                                        <p:attrNameLst>
                                          <p:attrName>style.visibility</p:attrName>
                                        </p:attrNameLst>
                                      </p:cBhvr>
                                      <p:to>
                                        <p:strVal val="visible"/>
                                      </p:to>
                                    </p:set>
                                    <p:anim calcmode="lin" valueType="num">
                                      <p:cBhvr additive="base">
                                        <p:cTn dur="500"/>
                                        <p:tgtEl>
                                          <p:spTgt spid="11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6"/>
                                        </p:tgtEl>
                                        <p:attrNameLst>
                                          <p:attrName>style.visibility</p:attrName>
                                        </p:attrNameLst>
                                      </p:cBhvr>
                                      <p:to>
                                        <p:strVal val="visible"/>
                                      </p:to>
                                    </p:set>
                                    <p:anim calcmode="lin" valueType="num">
                                      <p:cBhvr additive="base">
                                        <p:cTn dur="500"/>
                                        <p:tgtEl>
                                          <p:spTgt spid="11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500"/>
                                        <p:tgtEl>
                                          <p:spTgt spid="11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500"/>
                                        <p:tgtEl>
                                          <p:spTgt spid="11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500"/>
                                        <p:tgtEl>
                                          <p:spTgt spid="11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500"/>
                                        <p:tgtEl>
                                          <p:spTgt spid="12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500"/>
                                        <p:tgtEl>
                                          <p:spTgt spid="12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500"/>
                                        <p:tgtEl>
                                          <p:spTgt spid="12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0"/>
          <p:cNvSpPr txBox="1"/>
          <p:nvPr>
            <p:ph type="title"/>
          </p:nvPr>
        </p:nvSpPr>
        <p:spPr>
          <a:xfrm>
            <a:off x="311700" y="1858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latin typeface="Economica"/>
                <a:ea typeface="Economica"/>
                <a:cs typeface="Economica"/>
                <a:sym typeface="Economica"/>
              </a:rPr>
              <a:t>And what are </a:t>
            </a:r>
            <a:r>
              <a:rPr i="1" lang="en-GB">
                <a:latin typeface="Economica"/>
                <a:ea typeface="Economica"/>
                <a:cs typeface="Economica"/>
                <a:sym typeface="Economica"/>
              </a:rPr>
              <a:t>gaming’s virtual cities</a:t>
            </a:r>
            <a:r>
              <a:rPr lang="en-GB">
                <a:latin typeface="Economica"/>
                <a:ea typeface="Economica"/>
                <a:cs typeface="Economica"/>
                <a:sym typeface="Economica"/>
              </a:rPr>
              <a:t>?</a:t>
            </a:r>
            <a:endParaRPr>
              <a:latin typeface="Economica"/>
              <a:ea typeface="Economica"/>
              <a:cs typeface="Economica"/>
              <a:sym typeface="Economica"/>
            </a:endParaRPr>
          </a:p>
        </p:txBody>
      </p:sp>
      <p:sp>
        <p:nvSpPr>
          <p:cNvPr id="132" name="Google Shape;132;p20"/>
          <p:cNvSpPr txBox="1"/>
          <p:nvPr/>
        </p:nvSpPr>
        <p:spPr>
          <a:xfrm>
            <a:off x="2891450" y="887788"/>
            <a:ext cx="4075200" cy="47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solidFill>
                  <a:srgbClr val="434343"/>
                </a:solidFill>
                <a:latin typeface="Economica"/>
                <a:ea typeface="Economica"/>
                <a:cs typeface="Economica"/>
                <a:sym typeface="Economica"/>
              </a:rPr>
              <a:t>All cities and all urban environments found in games.</a:t>
            </a:r>
            <a:endParaRPr b="1" sz="1600">
              <a:solidFill>
                <a:srgbClr val="434343"/>
              </a:solidFill>
              <a:latin typeface="Economica"/>
              <a:ea typeface="Economica"/>
              <a:cs typeface="Economica"/>
              <a:sym typeface="Economica"/>
            </a:endParaRPr>
          </a:p>
        </p:txBody>
      </p:sp>
      <p:sp>
        <p:nvSpPr>
          <p:cNvPr id="133" name="Google Shape;133;p20"/>
          <p:cNvSpPr txBox="1"/>
          <p:nvPr/>
        </p:nvSpPr>
        <p:spPr>
          <a:xfrm>
            <a:off x="2891450" y="1308313"/>
            <a:ext cx="4075200" cy="47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rgbClr val="434343"/>
                </a:solidFill>
                <a:latin typeface="Economica"/>
                <a:ea typeface="Economica"/>
                <a:cs typeface="Economica"/>
                <a:sym typeface="Economica"/>
              </a:rPr>
              <a:t>Hopefully believable illusions. </a:t>
            </a:r>
            <a:endParaRPr sz="1600">
              <a:solidFill>
                <a:srgbClr val="434343"/>
              </a:solidFill>
              <a:latin typeface="Economica"/>
              <a:ea typeface="Economica"/>
              <a:cs typeface="Economica"/>
              <a:sym typeface="Economica"/>
            </a:endParaRPr>
          </a:p>
        </p:txBody>
      </p:sp>
      <p:sp>
        <p:nvSpPr>
          <p:cNvPr id="134" name="Google Shape;134;p20"/>
          <p:cNvSpPr txBox="1"/>
          <p:nvPr/>
        </p:nvSpPr>
        <p:spPr>
          <a:xfrm>
            <a:off x="2891450" y="1756338"/>
            <a:ext cx="4075200" cy="47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rgbClr val="434343"/>
                </a:solidFill>
                <a:latin typeface="Economica"/>
                <a:ea typeface="Economica"/>
                <a:cs typeface="Economica"/>
                <a:sym typeface="Economica"/>
              </a:rPr>
              <a:t>Game spaces to be approached via level &amp; game design.</a:t>
            </a:r>
            <a:endParaRPr sz="1600">
              <a:solidFill>
                <a:srgbClr val="434343"/>
              </a:solidFill>
              <a:latin typeface="Economica"/>
              <a:ea typeface="Economica"/>
              <a:cs typeface="Economica"/>
              <a:sym typeface="Economica"/>
            </a:endParaRPr>
          </a:p>
        </p:txBody>
      </p:sp>
      <p:sp>
        <p:nvSpPr>
          <p:cNvPr id="135" name="Google Shape;135;p20"/>
          <p:cNvSpPr txBox="1"/>
          <p:nvPr/>
        </p:nvSpPr>
        <p:spPr>
          <a:xfrm>
            <a:off x="2891450" y="2192238"/>
            <a:ext cx="4075200" cy="47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rgbClr val="434343"/>
                </a:solidFill>
                <a:latin typeface="Economica"/>
                <a:ea typeface="Economica"/>
                <a:cs typeface="Economica"/>
                <a:sym typeface="Economica"/>
              </a:rPr>
              <a:t>Simulations (up to a point at least).</a:t>
            </a:r>
            <a:endParaRPr sz="1600">
              <a:solidFill>
                <a:srgbClr val="434343"/>
              </a:solidFill>
              <a:latin typeface="Economica"/>
              <a:ea typeface="Economica"/>
              <a:cs typeface="Economica"/>
              <a:sym typeface="Economica"/>
            </a:endParaRPr>
          </a:p>
        </p:txBody>
      </p:sp>
      <p:sp>
        <p:nvSpPr>
          <p:cNvPr id="136" name="Google Shape;136;p20"/>
          <p:cNvSpPr txBox="1"/>
          <p:nvPr/>
        </p:nvSpPr>
        <p:spPr>
          <a:xfrm>
            <a:off x="2891450" y="2625150"/>
            <a:ext cx="4075200" cy="47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rgbClr val="434343"/>
                </a:solidFill>
                <a:latin typeface="Economica"/>
                <a:ea typeface="Economica"/>
                <a:cs typeface="Economica"/>
                <a:sym typeface="Economica"/>
              </a:rPr>
              <a:t>Narrative actors, and diegetic scenery.</a:t>
            </a:r>
            <a:endParaRPr sz="1600">
              <a:solidFill>
                <a:srgbClr val="434343"/>
              </a:solidFill>
              <a:latin typeface="Economica"/>
              <a:ea typeface="Economica"/>
              <a:cs typeface="Economica"/>
              <a:sym typeface="Economica"/>
            </a:endParaRPr>
          </a:p>
        </p:txBody>
      </p:sp>
      <p:sp>
        <p:nvSpPr>
          <p:cNvPr id="137" name="Google Shape;137;p20"/>
          <p:cNvSpPr txBox="1"/>
          <p:nvPr/>
        </p:nvSpPr>
        <p:spPr>
          <a:xfrm>
            <a:off x="2891450" y="3059438"/>
            <a:ext cx="4075200" cy="47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rgbClr val="434343"/>
                </a:solidFill>
                <a:latin typeface="Economica"/>
                <a:ea typeface="Economica"/>
                <a:cs typeface="Economica"/>
                <a:sym typeface="Economica"/>
              </a:rPr>
              <a:t>Pithy s</a:t>
            </a:r>
            <a:r>
              <a:rPr lang="en-GB" sz="1600">
                <a:solidFill>
                  <a:srgbClr val="434343"/>
                </a:solidFill>
                <a:latin typeface="Economica"/>
                <a:ea typeface="Economica"/>
                <a:cs typeface="Economica"/>
                <a:sym typeface="Economica"/>
              </a:rPr>
              <a:t>howcases of world-building.</a:t>
            </a:r>
            <a:endParaRPr sz="1600">
              <a:solidFill>
                <a:srgbClr val="434343"/>
              </a:solidFill>
              <a:latin typeface="Economica"/>
              <a:ea typeface="Economica"/>
              <a:cs typeface="Economica"/>
              <a:sym typeface="Economica"/>
            </a:endParaRPr>
          </a:p>
        </p:txBody>
      </p:sp>
      <p:sp>
        <p:nvSpPr>
          <p:cNvPr id="138" name="Google Shape;138;p20"/>
          <p:cNvSpPr txBox="1"/>
          <p:nvPr/>
        </p:nvSpPr>
        <p:spPr>
          <a:xfrm>
            <a:off x="2891450" y="3493850"/>
            <a:ext cx="4075200" cy="47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rgbClr val="434343"/>
                </a:solidFill>
                <a:latin typeface="Economica"/>
                <a:ea typeface="Economica"/>
                <a:cs typeface="Economica"/>
                <a:sym typeface="Economica"/>
              </a:rPr>
              <a:t>Incredibly varied.</a:t>
            </a:r>
            <a:endParaRPr sz="1600">
              <a:solidFill>
                <a:srgbClr val="434343"/>
              </a:solidFill>
              <a:latin typeface="Economica"/>
              <a:ea typeface="Economica"/>
              <a:cs typeface="Economica"/>
              <a:sym typeface="Economica"/>
            </a:endParaRPr>
          </a:p>
        </p:txBody>
      </p:sp>
      <p:sp>
        <p:nvSpPr>
          <p:cNvPr id="139" name="Google Shape;139;p20"/>
          <p:cNvSpPr txBox="1"/>
          <p:nvPr/>
        </p:nvSpPr>
        <p:spPr>
          <a:xfrm>
            <a:off x="2891450" y="3926638"/>
            <a:ext cx="4075200" cy="47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rgbClr val="434343"/>
                </a:solidFill>
                <a:latin typeface="Economica"/>
                <a:ea typeface="Economica"/>
                <a:cs typeface="Economica"/>
                <a:sym typeface="Economica"/>
              </a:rPr>
              <a:t>Stages for gameplay and storytelling.</a:t>
            </a:r>
            <a:endParaRPr sz="1600">
              <a:solidFill>
                <a:srgbClr val="434343"/>
              </a:solidFill>
              <a:latin typeface="Economica"/>
              <a:ea typeface="Economica"/>
              <a:cs typeface="Economica"/>
              <a:sym typeface="Economica"/>
            </a:endParaRPr>
          </a:p>
        </p:txBody>
      </p:sp>
      <p:sp>
        <p:nvSpPr>
          <p:cNvPr id="140" name="Google Shape;140;p20"/>
          <p:cNvSpPr txBox="1"/>
          <p:nvPr/>
        </p:nvSpPr>
        <p:spPr>
          <a:xfrm>
            <a:off x="2891450" y="4362563"/>
            <a:ext cx="4075200" cy="47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rgbClr val="434343"/>
                </a:solidFill>
                <a:latin typeface="Economica"/>
                <a:ea typeface="Economica"/>
                <a:cs typeface="Economica"/>
                <a:sym typeface="Economica"/>
              </a:rPr>
              <a:t>Complex configurations that need to be made legible.</a:t>
            </a:r>
            <a:endParaRPr sz="1600">
              <a:solidFill>
                <a:srgbClr val="434343"/>
              </a:solidFill>
              <a:latin typeface="Economica"/>
              <a:ea typeface="Economica"/>
              <a:cs typeface="Economica"/>
              <a:sym typeface="Economica"/>
            </a:endParaRPr>
          </a:p>
        </p:txBody>
      </p:sp>
      <p:pic>
        <p:nvPicPr>
          <p:cNvPr id="141" name="Google Shape;141;p20"/>
          <p:cNvPicPr preferRelativeResize="0"/>
          <p:nvPr/>
        </p:nvPicPr>
        <p:blipFill>
          <a:blip r:embed="rId3">
            <a:alphaModFix/>
          </a:blip>
          <a:stretch>
            <a:fillRect/>
          </a:stretch>
        </p:blipFill>
        <p:spPr>
          <a:xfrm>
            <a:off x="257200" y="830250"/>
            <a:ext cx="2373520" cy="40653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32"/>
                                        </p:tgtEl>
                                        <p:attrNameLst>
                                          <p:attrName>style.visibility</p:attrName>
                                        </p:attrNameLst>
                                      </p:cBhvr>
                                      <p:to>
                                        <p:strVal val="visible"/>
                                      </p:to>
                                    </p:set>
                                    <p:anim calcmode="lin" valueType="num">
                                      <p:cBhvr additive="base">
                                        <p:cTn dur="500"/>
                                        <p:tgtEl>
                                          <p:spTgt spid="13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33"/>
                                        </p:tgtEl>
                                        <p:attrNameLst>
                                          <p:attrName>style.visibility</p:attrName>
                                        </p:attrNameLst>
                                      </p:cBhvr>
                                      <p:to>
                                        <p:strVal val="visible"/>
                                      </p:to>
                                    </p:set>
                                    <p:anim calcmode="lin" valueType="num">
                                      <p:cBhvr additive="base">
                                        <p:cTn dur="500"/>
                                        <p:tgtEl>
                                          <p:spTgt spid="13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34"/>
                                        </p:tgtEl>
                                        <p:attrNameLst>
                                          <p:attrName>style.visibility</p:attrName>
                                        </p:attrNameLst>
                                      </p:cBhvr>
                                      <p:to>
                                        <p:strVal val="visible"/>
                                      </p:to>
                                    </p:set>
                                    <p:anim calcmode="lin" valueType="num">
                                      <p:cBhvr additive="base">
                                        <p:cTn dur="500"/>
                                        <p:tgtEl>
                                          <p:spTgt spid="13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35"/>
                                        </p:tgtEl>
                                        <p:attrNameLst>
                                          <p:attrName>style.visibility</p:attrName>
                                        </p:attrNameLst>
                                      </p:cBhvr>
                                      <p:to>
                                        <p:strVal val="visible"/>
                                      </p:to>
                                    </p:set>
                                    <p:anim calcmode="lin" valueType="num">
                                      <p:cBhvr additive="base">
                                        <p:cTn dur="500"/>
                                        <p:tgtEl>
                                          <p:spTgt spid="13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36"/>
                                        </p:tgtEl>
                                        <p:attrNameLst>
                                          <p:attrName>style.visibility</p:attrName>
                                        </p:attrNameLst>
                                      </p:cBhvr>
                                      <p:to>
                                        <p:strVal val="visible"/>
                                      </p:to>
                                    </p:set>
                                    <p:anim calcmode="lin" valueType="num">
                                      <p:cBhvr additive="base">
                                        <p:cTn dur="500"/>
                                        <p:tgtEl>
                                          <p:spTgt spid="13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37"/>
                                        </p:tgtEl>
                                        <p:attrNameLst>
                                          <p:attrName>style.visibility</p:attrName>
                                        </p:attrNameLst>
                                      </p:cBhvr>
                                      <p:to>
                                        <p:strVal val="visible"/>
                                      </p:to>
                                    </p:set>
                                    <p:anim calcmode="lin" valueType="num">
                                      <p:cBhvr additive="base">
                                        <p:cTn dur="500"/>
                                        <p:tgtEl>
                                          <p:spTgt spid="13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38"/>
                                        </p:tgtEl>
                                        <p:attrNameLst>
                                          <p:attrName>style.visibility</p:attrName>
                                        </p:attrNameLst>
                                      </p:cBhvr>
                                      <p:to>
                                        <p:strVal val="visible"/>
                                      </p:to>
                                    </p:set>
                                    <p:anim calcmode="lin" valueType="num">
                                      <p:cBhvr additive="base">
                                        <p:cTn dur="500"/>
                                        <p:tgtEl>
                                          <p:spTgt spid="13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39"/>
                                        </p:tgtEl>
                                        <p:attrNameLst>
                                          <p:attrName>style.visibility</p:attrName>
                                        </p:attrNameLst>
                                      </p:cBhvr>
                                      <p:to>
                                        <p:strVal val="visible"/>
                                      </p:to>
                                    </p:set>
                                    <p:anim calcmode="lin" valueType="num">
                                      <p:cBhvr additive="base">
                                        <p:cTn dur="500"/>
                                        <p:tgtEl>
                                          <p:spTgt spid="13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40"/>
                                        </p:tgtEl>
                                        <p:attrNameLst>
                                          <p:attrName>style.visibility</p:attrName>
                                        </p:attrNameLst>
                                      </p:cBhvr>
                                      <p:to>
                                        <p:strVal val="visible"/>
                                      </p:to>
                                    </p:set>
                                    <p:anim calcmode="lin" valueType="num">
                                      <p:cBhvr additive="base">
                                        <p:cTn dur="500"/>
                                        <p:tgtEl>
                                          <p:spTgt spid="14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1"/>
          <p:cNvSpPr txBox="1"/>
          <p:nvPr>
            <p:ph type="title"/>
          </p:nvPr>
        </p:nvSpPr>
        <p:spPr>
          <a:xfrm>
            <a:off x="6838225" y="2104225"/>
            <a:ext cx="1694700" cy="2595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300">
                <a:latin typeface="Economica"/>
                <a:ea typeface="Economica"/>
                <a:cs typeface="Economica"/>
                <a:sym typeface="Economica"/>
              </a:rPr>
              <a:t>Before discussing utopia, dystopia, and the video game city, a look at </a:t>
            </a:r>
            <a:r>
              <a:rPr i="1" lang="en-GB" sz="2300">
                <a:latin typeface="Economica"/>
                <a:ea typeface="Economica"/>
                <a:cs typeface="Economica"/>
                <a:sym typeface="Economica"/>
              </a:rPr>
              <a:t>utopia and urbanism</a:t>
            </a:r>
            <a:r>
              <a:rPr lang="en-GB" sz="2300">
                <a:latin typeface="Economica"/>
                <a:ea typeface="Economica"/>
                <a:cs typeface="Economica"/>
                <a:sym typeface="Economica"/>
              </a:rPr>
              <a:t>.</a:t>
            </a:r>
            <a:endParaRPr sz="2300">
              <a:latin typeface="Economica"/>
              <a:ea typeface="Economica"/>
              <a:cs typeface="Economica"/>
              <a:sym typeface="Economica"/>
            </a:endParaRPr>
          </a:p>
        </p:txBody>
      </p:sp>
      <p:pic>
        <p:nvPicPr>
          <p:cNvPr id="147" name="Google Shape;147;p21"/>
          <p:cNvPicPr preferRelativeResize="0"/>
          <p:nvPr/>
        </p:nvPicPr>
        <p:blipFill>
          <a:blip r:embed="rId3">
            <a:alphaModFix/>
          </a:blip>
          <a:stretch>
            <a:fillRect/>
          </a:stretch>
        </p:blipFill>
        <p:spPr>
          <a:xfrm>
            <a:off x="139675" y="314438"/>
            <a:ext cx="3143850" cy="4385676"/>
          </a:xfrm>
          <a:prstGeom prst="rect">
            <a:avLst/>
          </a:prstGeom>
          <a:noFill/>
          <a:ln>
            <a:noFill/>
          </a:ln>
        </p:spPr>
      </p:pic>
      <p:pic>
        <p:nvPicPr>
          <p:cNvPr id="148" name="Google Shape;148;p21"/>
          <p:cNvPicPr preferRelativeResize="0"/>
          <p:nvPr/>
        </p:nvPicPr>
        <p:blipFill>
          <a:blip r:embed="rId4">
            <a:alphaModFix/>
          </a:blip>
          <a:stretch>
            <a:fillRect/>
          </a:stretch>
        </p:blipFill>
        <p:spPr>
          <a:xfrm>
            <a:off x="3357800" y="314450"/>
            <a:ext cx="3406150" cy="43856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